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63" r:id="rId2"/>
    <p:sldMasterId id="2147483676" r:id="rId3"/>
    <p:sldMasterId id="2147483691" r:id="rId4"/>
    <p:sldMasterId id="2147483703" r:id="rId5"/>
  </p:sldMasterIdLst>
  <p:notesMasterIdLst>
    <p:notesMasterId r:id="rId25"/>
  </p:notesMasterIdLst>
  <p:handoutMasterIdLst>
    <p:handoutMasterId r:id="rId26"/>
  </p:handoutMasterIdLst>
  <p:sldIdLst>
    <p:sldId id="267" r:id="rId6"/>
    <p:sldId id="801" r:id="rId7"/>
    <p:sldId id="804" r:id="rId8"/>
    <p:sldId id="805" r:id="rId9"/>
    <p:sldId id="571" r:id="rId10"/>
    <p:sldId id="572" r:id="rId11"/>
    <p:sldId id="643" r:id="rId12"/>
    <p:sldId id="573" r:id="rId13"/>
    <p:sldId id="641" r:id="rId14"/>
    <p:sldId id="797" r:id="rId15"/>
    <p:sldId id="799" r:id="rId16"/>
    <p:sldId id="822" r:id="rId17"/>
    <p:sldId id="578" r:id="rId18"/>
    <p:sldId id="802" r:id="rId19"/>
    <p:sldId id="806" r:id="rId20"/>
    <p:sldId id="820" r:id="rId21"/>
    <p:sldId id="812" r:id="rId22"/>
    <p:sldId id="824" r:id="rId23"/>
    <p:sldId id="817" r:id="rId24"/>
  </p:sldIdLst>
  <p:sldSz cx="9144000" cy="6858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ins, Christian" initials="HC" lastIdx="3" clrIdx="0">
    <p:extLst>
      <p:ext uri="{19B8F6BF-5375-455C-9EA6-DF929625EA0E}">
        <p15:presenceInfo xmlns:p15="http://schemas.microsoft.com/office/powerpoint/2012/main" userId="S-1-5-21-1775431519-2934389125-792940579-2386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4848"/>
    <a:srgbClr val="F79646"/>
    <a:srgbClr val="EC001D"/>
    <a:srgbClr val="262F59"/>
    <a:srgbClr val="6E738C"/>
    <a:srgbClr val="7A7E90"/>
    <a:srgbClr val="5B5F61"/>
    <a:srgbClr val="E69454"/>
    <a:srgbClr val="BFCDDB"/>
    <a:srgbClr val="BDCB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32675" autoAdjust="0"/>
  </p:normalViewPr>
  <p:slideViewPr>
    <p:cSldViewPr>
      <p:cViewPr varScale="1">
        <p:scale>
          <a:sx n="160" d="100"/>
          <a:sy n="160" d="100"/>
        </p:scale>
        <p:origin x="1668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3402" y="4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D6E56-0DBF-46C2-A85E-AEAC4FFCBE16}" type="datetimeFigureOut">
              <a:rPr lang="de-DE" smtClean="0"/>
              <a:pPr/>
              <a:t>14.11.2019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00EB9-61AE-4107-A1E4-B4103CCE37E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7882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294" y="1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/>
          <a:lstStyle>
            <a:lvl1pPr algn="r">
              <a:defRPr sz="1200"/>
            </a:lvl1pPr>
          </a:lstStyle>
          <a:p>
            <a:fld id="{7E8C253B-3D09-42D8-BAF4-B5DB6BBFFB4A}" type="datetimeFigureOut">
              <a:rPr lang="de-DE" smtClean="0"/>
              <a:pPr/>
              <a:t>14.11.2019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30" tIns="44115" rIns="88230" bIns="44115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64" y="4715406"/>
            <a:ext cx="5438748" cy="4467471"/>
          </a:xfrm>
          <a:prstGeom prst="rect">
            <a:avLst/>
          </a:prstGeom>
        </p:spPr>
        <p:txBody>
          <a:bodyPr vert="horz" lIns="88230" tIns="44115" rIns="88230" bIns="44115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813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294" y="9430813"/>
            <a:ext cx="2945862" cy="495872"/>
          </a:xfrm>
          <a:prstGeom prst="rect">
            <a:avLst/>
          </a:prstGeom>
        </p:spPr>
        <p:txBody>
          <a:bodyPr vert="horz" lIns="88230" tIns="44115" rIns="88230" bIns="44115" rtlCol="0" anchor="b"/>
          <a:lstStyle>
            <a:lvl1pPr algn="r">
              <a:defRPr sz="1200"/>
            </a:lvl1pPr>
          </a:lstStyle>
          <a:p>
            <a:fld id="{3CA7E87C-7A74-4F2A-BA76-1918C0152861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3174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Total_Productive_Management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de.wikipedia.org/wiki/Schlanke_Produktion" TargetMode="External"/><Relationship Id="rId5" Type="http://schemas.openxmlformats.org/officeDocument/2006/relationships/hyperlink" Target="https://de.wikipedia.org/wiki/Kaizen" TargetMode="External"/><Relationship Id="rId4" Type="http://schemas.openxmlformats.org/officeDocument/2006/relationships/hyperlink" Target="https://de.wikipedia.org/wiki/Produktionssystem_(Unternehmen)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Total_Productive_Management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de.wikipedia.org/wiki/Schlanke_Produktion" TargetMode="External"/><Relationship Id="rId5" Type="http://schemas.openxmlformats.org/officeDocument/2006/relationships/hyperlink" Target="https://de.wikipedia.org/wiki/Kaizen" TargetMode="External"/><Relationship Id="rId4" Type="http://schemas.openxmlformats.org/officeDocument/2006/relationships/hyperlink" Target="https://de.wikipedia.org/wiki/Produktionssystem_(Unternehmen)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Total_Productive_Management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de.wikipedia.org/wiki/Schlanke_Produktion" TargetMode="External"/><Relationship Id="rId5" Type="http://schemas.openxmlformats.org/officeDocument/2006/relationships/hyperlink" Target="https://de.wikipedia.org/wiki/Kaizen" TargetMode="External"/><Relationship Id="rId4" Type="http://schemas.openxmlformats.org/officeDocument/2006/relationships/hyperlink" Target="https://de.wikipedia.org/wiki/Produktionssystem_(Unternehmen)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Total_Productive_Management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de.wikipedia.org/wiki/Schlanke_Produktion" TargetMode="External"/><Relationship Id="rId5" Type="http://schemas.openxmlformats.org/officeDocument/2006/relationships/hyperlink" Target="https://de.wikipedia.org/wiki/Kaizen" TargetMode="External"/><Relationship Id="rId4" Type="http://schemas.openxmlformats.org/officeDocument/2006/relationships/hyperlink" Target="https://de.wikipedia.org/wiki/Produktionssystem_(Unternehmen)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Total_Productive_Management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de.wikipedia.org/wiki/Schlanke_Produktion" TargetMode="External"/><Relationship Id="rId5" Type="http://schemas.openxmlformats.org/officeDocument/2006/relationships/hyperlink" Target="https://de.wikipedia.org/wiki/Kaizen" TargetMode="External"/><Relationship Id="rId4" Type="http://schemas.openxmlformats.org/officeDocument/2006/relationships/hyperlink" Target="https://de.wikipedia.org/wiki/Produktionssystem_(Unternehmen)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7E87C-7A74-4F2A-BA76-1918C0152861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49930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7E87C-7A74-4F2A-BA76-1918C0152861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35080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7E87C-7A74-4F2A-BA76-1918C0152861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10766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7E87C-7A74-4F2A-BA76-1918C0152861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87717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7E87C-7A74-4F2A-BA76-1918C0152861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94903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7E87C-7A74-4F2A-BA76-1918C0152861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86492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7E87C-7A74-4F2A-BA76-1918C0152861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1438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7E87C-7A74-4F2A-BA76-1918C0152861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55126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1100" dirty="0" smtClean="0"/>
              <a:t>Teilnehmer</a:t>
            </a:r>
          </a:p>
          <a:p>
            <a:pPr marL="171450" indent="-171450">
              <a:buFontTx/>
              <a:buChar char="-"/>
            </a:pPr>
            <a:r>
              <a:rPr lang="de-DE" sz="1100" dirty="0" err="1" smtClean="0"/>
              <a:t>Kumer</a:t>
            </a:r>
            <a:endParaRPr lang="de-DE" sz="1100" dirty="0" smtClean="0"/>
          </a:p>
          <a:p>
            <a:pPr marL="171450" indent="-171450">
              <a:buFontTx/>
              <a:buChar char="-"/>
            </a:pPr>
            <a:r>
              <a:rPr lang="de-DE" sz="1100" dirty="0" smtClean="0"/>
              <a:t>Jürgen </a:t>
            </a:r>
            <a:r>
              <a:rPr lang="de-DE" sz="1100" dirty="0" err="1" smtClean="0"/>
              <a:t>Mittmann</a:t>
            </a:r>
            <a:endParaRPr lang="de-DE" sz="1100" dirty="0" smtClean="0"/>
          </a:p>
          <a:p>
            <a:pPr marL="628650" lvl="1" indent="-171450">
              <a:buFontTx/>
              <a:buChar char="-"/>
            </a:pPr>
            <a:r>
              <a:rPr lang="de-DE" sz="1100" dirty="0" smtClean="0"/>
              <a:t>AC3 System wurde entwickelt um die Entscheidungen auf der Baustelle </a:t>
            </a:r>
            <a:r>
              <a:rPr lang="de-DE" sz="1100" dirty="0" err="1" smtClean="0"/>
              <a:t>prozessorienetiert</a:t>
            </a:r>
            <a:r>
              <a:rPr lang="de-DE" sz="1100" dirty="0" smtClean="0"/>
              <a:t> zu steuern</a:t>
            </a:r>
          </a:p>
          <a:p>
            <a:pPr marL="628650" lvl="1" indent="-171450">
              <a:buFontTx/>
              <a:buChar char="-"/>
            </a:pPr>
            <a:r>
              <a:rPr lang="de-DE" sz="1100" dirty="0" smtClean="0"/>
              <a:t>EVAN Net</a:t>
            </a:r>
          </a:p>
          <a:p>
            <a:pPr marL="628650" lvl="1" indent="-171450">
              <a:buFontTx/>
              <a:buChar char="-"/>
            </a:pPr>
            <a:r>
              <a:rPr lang="de-DE" sz="1100" dirty="0" err="1" smtClean="0"/>
              <a:t>Dezentelised</a:t>
            </a:r>
            <a:r>
              <a:rPr lang="de-DE" sz="1100" baseline="0" dirty="0" smtClean="0"/>
              <a:t> DCTP</a:t>
            </a:r>
            <a:endParaRPr lang="de-DE" sz="1100" dirty="0" smtClean="0"/>
          </a:p>
          <a:p>
            <a:pPr marL="171450" indent="-171450">
              <a:buFontTx/>
              <a:buChar char="-"/>
            </a:pPr>
            <a:endParaRPr lang="de-DE" sz="1100" dirty="0"/>
          </a:p>
          <a:p>
            <a:pPr marL="171450" indent="-171450">
              <a:buFontTx/>
              <a:buChar char="-"/>
            </a:pPr>
            <a:r>
              <a:rPr lang="de-DE" sz="1100" dirty="0" err="1" smtClean="0"/>
              <a:t>Selimen</a:t>
            </a:r>
            <a:r>
              <a:rPr lang="de-DE" sz="1100" dirty="0" smtClean="0"/>
              <a:t> </a:t>
            </a:r>
            <a:r>
              <a:rPr lang="de-DE" sz="1100" dirty="0" err="1" smtClean="0"/>
              <a:t>YidezWSP</a:t>
            </a:r>
            <a:r>
              <a:rPr lang="de-DE" sz="1100" dirty="0" smtClean="0"/>
              <a:t> (6000 Mitarbeiter weltweit)</a:t>
            </a:r>
          </a:p>
          <a:p>
            <a:pPr marL="628650" lvl="1" indent="-171450">
              <a:buFontTx/>
              <a:buChar char="-"/>
            </a:pPr>
            <a:r>
              <a:rPr lang="de-DE" sz="1100" dirty="0" smtClean="0"/>
              <a:t>BIM Manager (Projektentwicklung)</a:t>
            </a:r>
          </a:p>
          <a:p>
            <a:pPr marL="171450" indent="-171450">
              <a:buFontTx/>
              <a:buChar char="-"/>
            </a:pPr>
            <a:endParaRPr lang="de-DE" sz="1100" dirty="0" smtClean="0"/>
          </a:p>
          <a:p>
            <a:pPr marL="171450" indent="-171450">
              <a:buFontTx/>
              <a:buChar char="-"/>
            </a:pPr>
            <a:r>
              <a:rPr lang="de-DE" sz="1100" dirty="0" smtClean="0"/>
              <a:t>Alexander </a:t>
            </a:r>
            <a:r>
              <a:rPr lang="de-DE" sz="1100" dirty="0" err="1" smtClean="0"/>
              <a:t>Frizsch</a:t>
            </a:r>
            <a:r>
              <a:rPr lang="de-DE" sz="1100" dirty="0" smtClean="0"/>
              <a:t> (Fa. Goldbeck)</a:t>
            </a:r>
          </a:p>
          <a:p>
            <a:pPr marL="628650" lvl="1" indent="-171450">
              <a:buFontTx/>
              <a:buChar char="-"/>
            </a:pPr>
            <a:r>
              <a:rPr lang="de-DE" sz="1100" dirty="0" smtClean="0"/>
              <a:t>Parkhäuser mit BIM </a:t>
            </a:r>
          </a:p>
          <a:p>
            <a:pPr marL="628650" lvl="1" indent="-171450">
              <a:buFontTx/>
              <a:buChar char="-"/>
            </a:pPr>
            <a:endParaRPr lang="de-DE" sz="1100" dirty="0"/>
          </a:p>
          <a:p>
            <a:pPr marL="171450" indent="-171450">
              <a:buFontTx/>
              <a:buChar char="-"/>
            </a:pPr>
            <a:r>
              <a:rPr lang="de-DE" sz="1100" dirty="0" smtClean="0"/>
              <a:t>Maik </a:t>
            </a:r>
            <a:r>
              <a:rPr lang="de-DE" sz="1100" dirty="0" err="1" smtClean="0"/>
              <a:t>Merwits</a:t>
            </a:r>
            <a:r>
              <a:rPr lang="de-DE" sz="1100" dirty="0" smtClean="0"/>
              <a:t> ???</a:t>
            </a:r>
          </a:p>
          <a:p>
            <a:pPr marL="628650" lvl="1" indent="-171450">
              <a:buFontTx/>
              <a:buChar char="-"/>
            </a:pPr>
            <a:r>
              <a:rPr lang="de-DE" sz="1100" dirty="0" smtClean="0"/>
              <a:t>BIM (Anfang)</a:t>
            </a:r>
          </a:p>
          <a:p>
            <a:pPr marL="628650" lvl="1" indent="-171450">
              <a:buFontTx/>
              <a:buChar char="-"/>
            </a:pPr>
            <a:endParaRPr lang="de-DE" sz="1100" dirty="0"/>
          </a:p>
          <a:p>
            <a:pPr marL="171450" indent="-171450">
              <a:buFontTx/>
              <a:buChar char="-"/>
            </a:pPr>
            <a:r>
              <a:rPr lang="de-DE" sz="1100" dirty="0" smtClean="0"/>
              <a:t>Moritz </a:t>
            </a:r>
          </a:p>
          <a:p>
            <a:pPr marL="171450" indent="-171450">
              <a:buFontTx/>
              <a:buChar char="-"/>
            </a:pPr>
            <a:endParaRPr lang="de-DE" sz="1100" dirty="0"/>
          </a:p>
          <a:p>
            <a:pPr marL="171450" indent="-171450">
              <a:buFontTx/>
              <a:buChar char="-"/>
            </a:pPr>
            <a:r>
              <a:rPr lang="de-DE" sz="1100" dirty="0" smtClean="0"/>
              <a:t>Achim</a:t>
            </a:r>
          </a:p>
          <a:p>
            <a:pPr marL="171450" indent="-171450">
              <a:buFontTx/>
              <a:buChar char="-"/>
            </a:pPr>
            <a:endParaRPr lang="de-DE" sz="1100" dirty="0"/>
          </a:p>
          <a:p>
            <a:pPr marL="171450" indent="-171450">
              <a:buFontTx/>
              <a:buChar char="-"/>
            </a:pPr>
            <a:r>
              <a:rPr lang="de-DE" sz="1100" dirty="0" smtClean="0"/>
              <a:t>Jürgen </a:t>
            </a:r>
            <a:r>
              <a:rPr lang="de-DE" sz="1100" dirty="0" err="1" smtClean="0"/>
              <a:t>Schönern</a:t>
            </a:r>
            <a:r>
              <a:rPr lang="de-DE" sz="1100" dirty="0" smtClean="0"/>
              <a:t> (</a:t>
            </a:r>
            <a:r>
              <a:rPr lang="de-DE" sz="1100" dirty="0" err="1" smtClean="0"/>
              <a:t>Wirzschaftsinfomatiker</a:t>
            </a:r>
            <a:r>
              <a:rPr lang="de-DE" sz="1100" dirty="0" smtClean="0"/>
              <a:t>) </a:t>
            </a:r>
          </a:p>
          <a:p>
            <a:pPr marL="628650" lvl="1" indent="-171450">
              <a:buFontTx/>
              <a:buChar char="-"/>
            </a:pPr>
            <a:r>
              <a:rPr lang="de-DE" sz="1100" dirty="0" err="1" smtClean="0"/>
              <a:t>To-Sahre</a:t>
            </a:r>
            <a:r>
              <a:rPr lang="de-DE" sz="1100" dirty="0" smtClean="0"/>
              <a:t>  beschäftigt sich mit </a:t>
            </a:r>
            <a:r>
              <a:rPr lang="de-DE" sz="1100" dirty="0" err="1" smtClean="0"/>
              <a:t>dezenatralen</a:t>
            </a:r>
            <a:r>
              <a:rPr lang="de-DE" sz="1100" dirty="0" smtClean="0"/>
              <a:t> Plattformmodellen</a:t>
            </a:r>
          </a:p>
          <a:p>
            <a:pPr marL="628650" lvl="1" indent="-171450">
              <a:buFontTx/>
              <a:buChar char="-"/>
            </a:pPr>
            <a:r>
              <a:rPr lang="de-DE" sz="1100" dirty="0" err="1" smtClean="0"/>
              <a:t>Diffudion</a:t>
            </a:r>
            <a:r>
              <a:rPr lang="de-DE" sz="1100" dirty="0" smtClean="0"/>
              <a:t> mit der </a:t>
            </a:r>
            <a:r>
              <a:rPr lang="de-DE" sz="1100" dirty="0" err="1" smtClean="0"/>
              <a:t>Blockchain</a:t>
            </a:r>
            <a:r>
              <a:rPr lang="de-DE" sz="1100" dirty="0" smtClean="0"/>
              <a:t> </a:t>
            </a:r>
            <a:r>
              <a:rPr lang="de-DE" sz="1100" dirty="0" err="1" smtClean="0"/>
              <a:t>funktionen</a:t>
            </a:r>
            <a:endParaRPr lang="de-DE" sz="1100" dirty="0" smtClean="0"/>
          </a:p>
          <a:p>
            <a:pPr marL="628650" lvl="1" indent="-171450">
              <a:buFontTx/>
              <a:buChar char="-"/>
            </a:pPr>
            <a:r>
              <a:rPr lang="de-DE" sz="1100" dirty="0" smtClean="0"/>
              <a:t>Promoviert zum</a:t>
            </a:r>
            <a:r>
              <a:rPr lang="de-DE" sz="1100" baseline="0" dirty="0" smtClean="0"/>
              <a:t> Thema </a:t>
            </a:r>
            <a:r>
              <a:rPr lang="de-DE" sz="1100" baseline="0" dirty="0" err="1" smtClean="0"/>
              <a:t>Blockchain</a:t>
            </a:r>
            <a:endParaRPr lang="de-DE" sz="1100" baseline="0" dirty="0" smtClean="0"/>
          </a:p>
          <a:p>
            <a:pPr marL="628650" lvl="1" indent="-171450">
              <a:buFontTx/>
              <a:buChar char="-"/>
            </a:pPr>
            <a:r>
              <a:rPr lang="de-DE" sz="1100" baseline="0" dirty="0" smtClean="0"/>
              <a:t>TUM Proof </a:t>
            </a:r>
            <a:r>
              <a:rPr lang="de-DE" sz="1100" baseline="0" dirty="0" err="1" smtClean="0"/>
              <a:t>of</a:t>
            </a:r>
            <a:r>
              <a:rPr lang="de-DE" sz="1100" baseline="0" dirty="0" smtClean="0"/>
              <a:t> … schafft </a:t>
            </a:r>
            <a:r>
              <a:rPr lang="de-DE" sz="1100" baseline="0" smtClean="0"/>
              <a:t>2000 Transaktionen/Sekunde</a:t>
            </a:r>
            <a:endParaRPr lang="de-DE" sz="1100" baseline="0" dirty="0" smtClean="0"/>
          </a:p>
          <a:p>
            <a:pPr marL="457200" lvl="1" indent="0">
              <a:buFontTx/>
              <a:buNone/>
            </a:pPr>
            <a:endParaRPr lang="de-DE" sz="1100" dirty="0" smtClean="0"/>
          </a:p>
          <a:p>
            <a:pPr marL="171450" indent="-171450">
              <a:buFontTx/>
              <a:buChar char="-"/>
            </a:pPr>
            <a:r>
              <a:rPr lang="de-DE" sz="1100" dirty="0" smtClean="0"/>
              <a:t>CDE </a:t>
            </a:r>
          </a:p>
          <a:p>
            <a:pPr marL="628650" lvl="1" indent="-171450">
              <a:buFontTx/>
              <a:buChar char="-"/>
            </a:pPr>
            <a:r>
              <a:rPr lang="de-DE" sz="1100" dirty="0" smtClean="0"/>
              <a:t>Vergleich mit</a:t>
            </a:r>
            <a:r>
              <a:rPr lang="de-DE" sz="1100" baseline="0" dirty="0" smtClean="0"/>
              <a:t> der </a:t>
            </a:r>
            <a:r>
              <a:rPr lang="de-DE" sz="1100" baseline="0" dirty="0" err="1" smtClean="0"/>
              <a:t>Blockchain</a:t>
            </a:r>
            <a:endParaRPr lang="de-DE" sz="1100" baseline="0" dirty="0" smtClean="0"/>
          </a:p>
          <a:p>
            <a:pPr marL="1085850" lvl="2" indent="-171450">
              <a:buFontTx/>
              <a:buChar char="-"/>
            </a:pPr>
            <a:r>
              <a:rPr lang="de-DE" sz="1100" baseline="0" dirty="0" smtClean="0"/>
              <a:t>Wo hat die CDE die Vorteile</a:t>
            </a:r>
          </a:p>
          <a:p>
            <a:pPr marL="1085850" lvl="2" indent="-171450">
              <a:buFontTx/>
              <a:buChar char="-"/>
            </a:pPr>
            <a:r>
              <a:rPr lang="de-DE" sz="1100" baseline="0" dirty="0" smtClean="0"/>
              <a:t>Wo hat die </a:t>
            </a:r>
            <a:r>
              <a:rPr lang="de-DE" sz="1100" baseline="0" dirty="0" err="1" smtClean="0"/>
              <a:t>Blockchain</a:t>
            </a:r>
            <a:r>
              <a:rPr lang="de-DE" sz="1100" baseline="0" dirty="0" smtClean="0"/>
              <a:t> die Vorteile</a:t>
            </a:r>
          </a:p>
          <a:p>
            <a:pPr marL="171450" lvl="0" indent="-171450">
              <a:buFontTx/>
              <a:buChar char="-"/>
            </a:pPr>
            <a:r>
              <a:rPr lang="de-DE" sz="1100" dirty="0" smtClean="0"/>
              <a:t> </a:t>
            </a:r>
            <a:endParaRPr lang="de-DE" sz="11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7E87C-7A74-4F2A-BA76-1918C0152861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2056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7E87C-7A74-4F2A-BA76-1918C0152861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4224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Der Begriff </a:t>
            </a:r>
            <a:r>
              <a:rPr lang="de-DE" b="1" dirty="0" smtClean="0"/>
              <a:t>Adaptive Logistik </a:t>
            </a:r>
            <a:r>
              <a:rPr lang="de-DE" dirty="0" smtClean="0"/>
              <a:t>beschreibt ein Konzept, in dem sich Informations- und Materialfluss flexibel an den Fortschritt im Montageprozess anpassen müssen, indem eine transparentere und somit besser zu synchronisierende Abstimmung zwischen Montage und Logistikmitarbeitern erfolgt. </a:t>
            </a:r>
          </a:p>
          <a:p>
            <a:endParaRPr lang="de-DE" dirty="0" smtClean="0"/>
          </a:p>
          <a:p>
            <a:r>
              <a:rPr lang="de-DE" b="1" dirty="0" smtClean="0">
                <a:effectLst/>
              </a:rPr>
              <a:t>TPM</a:t>
            </a:r>
            <a:r>
              <a:rPr lang="de-DE" dirty="0" smtClean="0">
                <a:effectLst/>
              </a:rPr>
              <a:t> steht im Original für </a:t>
            </a:r>
            <a:r>
              <a:rPr lang="de-DE" b="1" dirty="0" smtClean="0">
                <a:effectLst/>
              </a:rPr>
              <a:t>Total </a:t>
            </a:r>
            <a:r>
              <a:rPr lang="de-DE" b="1" dirty="0" err="1" smtClean="0">
                <a:effectLst/>
              </a:rPr>
              <a:t>Productive</a:t>
            </a:r>
            <a:r>
              <a:rPr lang="de-DE" b="1" dirty="0" smtClean="0">
                <a:effectLst/>
              </a:rPr>
              <a:t> Maintenance</a:t>
            </a:r>
            <a:r>
              <a:rPr lang="de-DE" dirty="0" smtClean="0">
                <a:effectLst/>
              </a:rPr>
              <a:t>. Heute wird TPM auch als </a:t>
            </a:r>
            <a:r>
              <a:rPr lang="de-DE" b="1" dirty="0" smtClean="0">
                <a:effectLst/>
              </a:rPr>
              <a:t>Total </a:t>
            </a:r>
            <a:r>
              <a:rPr lang="de-DE" b="1" dirty="0" err="1" smtClean="0">
                <a:effectLst/>
              </a:rPr>
              <a:t>Productive</a:t>
            </a:r>
            <a:r>
              <a:rPr lang="de-DE" b="1" dirty="0" smtClean="0">
                <a:effectLst/>
              </a:rPr>
              <a:t> Manufacturing</a:t>
            </a:r>
            <a:r>
              <a:rPr lang="de-DE" dirty="0" smtClean="0">
                <a:effectLst/>
              </a:rPr>
              <a:t> oder </a:t>
            </a:r>
            <a:r>
              <a:rPr lang="de-DE" dirty="0" smtClean="0">
                <a:effectLst/>
                <a:hlinkClick r:id="rId3" tooltip="Total Productive Management"/>
              </a:rPr>
              <a:t>Total </a:t>
            </a:r>
            <a:r>
              <a:rPr lang="de-DE" dirty="0" err="1" smtClean="0">
                <a:effectLst/>
                <a:hlinkClick r:id="rId3" tooltip="Total Productive Management"/>
              </a:rPr>
              <a:t>Productive</a:t>
            </a:r>
            <a:r>
              <a:rPr lang="de-DE" dirty="0" smtClean="0">
                <a:effectLst/>
                <a:hlinkClick r:id="rId3" tooltip="Total Productive Management"/>
              </a:rPr>
              <a:t> Management</a:t>
            </a:r>
            <a:r>
              <a:rPr lang="de-DE" dirty="0" smtClean="0">
                <a:effectLst/>
              </a:rPr>
              <a:t> im Sinne eines umfassenden </a:t>
            </a:r>
            <a:r>
              <a:rPr lang="de-DE" dirty="0" smtClean="0">
                <a:effectLst/>
                <a:hlinkClick r:id="rId4" tooltip="Produktionssystem (Unternehmen)"/>
              </a:rPr>
              <a:t>Produktionssystems</a:t>
            </a:r>
            <a:r>
              <a:rPr lang="de-DE" dirty="0" smtClean="0">
                <a:effectLst/>
              </a:rPr>
              <a:t> interpretiert. Hier ergeben sich Parallelen zu </a:t>
            </a:r>
            <a:r>
              <a:rPr lang="de-DE" dirty="0" smtClean="0">
                <a:effectLst/>
                <a:hlinkClick r:id="rId5" tooltip="Kaizen"/>
              </a:rPr>
              <a:t>Kaizen</a:t>
            </a:r>
            <a:r>
              <a:rPr lang="de-DE" dirty="0" smtClean="0">
                <a:effectLst/>
              </a:rPr>
              <a:t> und </a:t>
            </a:r>
            <a:r>
              <a:rPr lang="de-DE" dirty="0" smtClean="0">
                <a:effectLst/>
                <a:hlinkClick r:id="rId6" tooltip="Schlanke Produktion"/>
              </a:rPr>
              <a:t>Lean </a:t>
            </a:r>
            <a:r>
              <a:rPr lang="de-DE" dirty="0" err="1" smtClean="0">
                <a:effectLst/>
                <a:hlinkClick r:id="rId6" tooltip="Schlanke Produktion"/>
              </a:rPr>
              <a:t>Production</a:t>
            </a:r>
            <a:r>
              <a:rPr lang="de-DE" dirty="0" smtClean="0">
                <a:effectLst/>
              </a:rPr>
              <a:t>.</a:t>
            </a:r>
            <a:endParaRPr lang="de-DE" dirty="0" smtClean="0"/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7E87C-7A74-4F2A-BA76-1918C0152861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2464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Der Begriff </a:t>
            </a:r>
            <a:r>
              <a:rPr lang="de-DE" b="1" dirty="0" smtClean="0"/>
              <a:t>Adaptive Logistik </a:t>
            </a:r>
            <a:r>
              <a:rPr lang="de-DE" dirty="0" smtClean="0"/>
              <a:t>beschreibt ein Konzept, in dem sich Informations- und Materialfluss flexibel an den Fortschritt im Montageprozess anpassen müssen, indem eine transparentere und somit besser zu synchronisierende Abstimmung zwischen Montage und Logistikmitarbeitern erfolgt. </a:t>
            </a:r>
          </a:p>
          <a:p>
            <a:endParaRPr lang="de-DE" dirty="0" smtClean="0"/>
          </a:p>
          <a:p>
            <a:r>
              <a:rPr lang="de-DE" b="1" dirty="0" smtClean="0">
                <a:effectLst/>
              </a:rPr>
              <a:t>TPM</a:t>
            </a:r>
            <a:r>
              <a:rPr lang="de-DE" dirty="0" smtClean="0">
                <a:effectLst/>
              </a:rPr>
              <a:t> steht im Original für </a:t>
            </a:r>
            <a:r>
              <a:rPr lang="de-DE" b="1" dirty="0" smtClean="0">
                <a:effectLst/>
              </a:rPr>
              <a:t>Total </a:t>
            </a:r>
            <a:r>
              <a:rPr lang="de-DE" b="1" dirty="0" err="1" smtClean="0">
                <a:effectLst/>
              </a:rPr>
              <a:t>Productive</a:t>
            </a:r>
            <a:r>
              <a:rPr lang="de-DE" b="1" dirty="0" smtClean="0">
                <a:effectLst/>
              </a:rPr>
              <a:t> Maintenance</a:t>
            </a:r>
            <a:r>
              <a:rPr lang="de-DE" dirty="0" smtClean="0">
                <a:effectLst/>
              </a:rPr>
              <a:t>. Heute wird TPM auch als </a:t>
            </a:r>
            <a:r>
              <a:rPr lang="de-DE" b="1" dirty="0" smtClean="0">
                <a:effectLst/>
              </a:rPr>
              <a:t>Total </a:t>
            </a:r>
            <a:r>
              <a:rPr lang="de-DE" b="1" dirty="0" err="1" smtClean="0">
                <a:effectLst/>
              </a:rPr>
              <a:t>Productive</a:t>
            </a:r>
            <a:r>
              <a:rPr lang="de-DE" b="1" dirty="0" smtClean="0">
                <a:effectLst/>
              </a:rPr>
              <a:t> Manufacturing</a:t>
            </a:r>
            <a:r>
              <a:rPr lang="de-DE" dirty="0" smtClean="0">
                <a:effectLst/>
              </a:rPr>
              <a:t> oder </a:t>
            </a:r>
            <a:r>
              <a:rPr lang="de-DE" dirty="0" smtClean="0">
                <a:effectLst/>
                <a:hlinkClick r:id="rId3" tooltip="Total Productive Management"/>
              </a:rPr>
              <a:t>Total </a:t>
            </a:r>
            <a:r>
              <a:rPr lang="de-DE" dirty="0" err="1" smtClean="0">
                <a:effectLst/>
                <a:hlinkClick r:id="rId3" tooltip="Total Productive Management"/>
              </a:rPr>
              <a:t>Productive</a:t>
            </a:r>
            <a:r>
              <a:rPr lang="de-DE" dirty="0" smtClean="0">
                <a:effectLst/>
                <a:hlinkClick r:id="rId3" tooltip="Total Productive Management"/>
              </a:rPr>
              <a:t> Management</a:t>
            </a:r>
            <a:r>
              <a:rPr lang="de-DE" dirty="0" smtClean="0">
                <a:effectLst/>
              </a:rPr>
              <a:t> im Sinne eines umfassenden </a:t>
            </a:r>
            <a:r>
              <a:rPr lang="de-DE" dirty="0" smtClean="0">
                <a:effectLst/>
                <a:hlinkClick r:id="rId4" tooltip="Produktionssystem (Unternehmen)"/>
              </a:rPr>
              <a:t>Produktionssystems</a:t>
            </a:r>
            <a:r>
              <a:rPr lang="de-DE" dirty="0" smtClean="0">
                <a:effectLst/>
              </a:rPr>
              <a:t> interpretiert. Hier ergeben sich Parallelen zu </a:t>
            </a:r>
            <a:r>
              <a:rPr lang="de-DE" dirty="0" smtClean="0">
                <a:effectLst/>
                <a:hlinkClick r:id="rId5" tooltip="Kaizen"/>
              </a:rPr>
              <a:t>Kaizen</a:t>
            </a:r>
            <a:r>
              <a:rPr lang="de-DE" dirty="0" smtClean="0">
                <a:effectLst/>
              </a:rPr>
              <a:t> und </a:t>
            </a:r>
            <a:r>
              <a:rPr lang="de-DE" dirty="0" smtClean="0">
                <a:effectLst/>
                <a:hlinkClick r:id="rId6" tooltip="Schlanke Produktion"/>
              </a:rPr>
              <a:t>Lean </a:t>
            </a:r>
            <a:r>
              <a:rPr lang="de-DE" dirty="0" err="1" smtClean="0">
                <a:effectLst/>
                <a:hlinkClick r:id="rId6" tooltip="Schlanke Produktion"/>
              </a:rPr>
              <a:t>Production</a:t>
            </a:r>
            <a:r>
              <a:rPr lang="de-DE" dirty="0" smtClean="0">
                <a:effectLst/>
              </a:rPr>
              <a:t>.</a:t>
            </a:r>
            <a:endParaRPr lang="de-DE" dirty="0" smtClean="0"/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7E87C-7A74-4F2A-BA76-1918C0152861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8770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Der Begriff </a:t>
            </a:r>
            <a:r>
              <a:rPr lang="de-DE" b="1" dirty="0" smtClean="0"/>
              <a:t>Adaptive Logistik </a:t>
            </a:r>
            <a:r>
              <a:rPr lang="de-DE" dirty="0" smtClean="0"/>
              <a:t>beschreibt ein Konzept, in dem sich Informations- und Materialfluss flexibel an den Fortschritt im Montageprozess anpassen müssen, indem eine transparentere und somit besser zu synchronisierende Abstimmung zwischen Montage und Logistikmitarbeitern erfolgt. </a:t>
            </a:r>
          </a:p>
          <a:p>
            <a:endParaRPr lang="de-DE" dirty="0" smtClean="0"/>
          </a:p>
          <a:p>
            <a:r>
              <a:rPr lang="de-DE" b="1" dirty="0" smtClean="0">
                <a:effectLst/>
              </a:rPr>
              <a:t>TPM</a:t>
            </a:r>
            <a:r>
              <a:rPr lang="de-DE" dirty="0" smtClean="0">
                <a:effectLst/>
              </a:rPr>
              <a:t> steht im Original für </a:t>
            </a:r>
            <a:r>
              <a:rPr lang="de-DE" b="1" dirty="0" smtClean="0">
                <a:effectLst/>
              </a:rPr>
              <a:t>Total </a:t>
            </a:r>
            <a:r>
              <a:rPr lang="de-DE" b="1" dirty="0" err="1" smtClean="0">
                <a:effectLst/>
              </a:rPr>
              <a:t>Productive</a:t>
            </a:r>
            <a:r>
              <a:rPr lang="de-DE" b="1" dirty="0" smtClean="0">
                <a:effectLst/>
              </a:rPr>
              <a:t> Maintenance</a:t>
            </a:r>
            <a:r>
              <a:rPr lang="de-DE" dirty="0" smtClean="0">
                <a:effectLst/>
              </a:rPr>
              <a:t>. Heute wird TPM auch als </a:t>
            </a:r>
            <a:r>
              <a:rPr lang="de-DE" b="1" dirty="0" smtClean="0">
                <a:effectLst/>
              </a:rPr>
              <a:t>Total </a:t>
            </a:r>
            <a:r>
              <a:rPr lang="de-DE" b="1" dirty="0" err="1" smtClean="0">
                <a:effectLst/>
              </a:rPr>
              <a:t>Productive</a:t>
            </a:r>
            <a:r>
              <a:rPr lang="de-DE" b="1" dirty="0" smtClean="0">
                <a:effectLst/>
              </a:rPr>
              <a:t> Manufacturing</a:t>
            </a:r>
            <a:r>
              <a:rPr lang="de-DE" dirty="0" smtClean="0">
                <a:effectLst/>
              </a:rPr>
              <a:t> oder </a:t>
            </a:r>
            <a:r>
              <a:rPr lang="de-DE" dirty="0" smtClean="0">
                <a:effectLst/>
                <a:hlinkClick r:id="rId3" tooltip="Total Productive Management"/>
              </a:rPr>
              <a:t>Total </a:t>
            </a:r>
            <a:r>
              <a:rPr lang="de-DE" dirty="0" err="1" smtClean="0">
                <a:effectLst/>
                <a:hlinkClick r:id="rId3" tooltip="Total Productive Management"/>
              </a:rPr>
              <a:t>Productive</a:t>
            </a:r>
            <a:r>
              <a:rPr lang="de-DE" dirty="0" smtClean="0">
                <a:effectLst/>
                <a:hlinkClick r:id="rId3" tooltip="Total Productive Management"/>
              </a:rPr>
              <a:t> Management</a:t>
            </a:r>
            <a:r>
              <a:rPr lang="de-DE" dirty="0" smtClean="0">
                <a:effectLst/>
              </a:rPr>
              <a:t> im Sinne eines umfassenden </a:t>
            </a:r>
            <a:r>
              <a:rPr lang="de-DE" dirty="0" smtClean="0">
                <a:effectLst/>
                <a:hlinkClick r:id="rId4" tooltip="Produktionssystem (Unternehmen)"/>
              </a:rPr>
              <a:t>Produktionssystems</a:t>
            </a:r>
            <a:r>
              <a:rPr lang="de-DE" dirty="0" smtClean="0">
                <a:effectLst/>
              </a:rPr>
              <a:t> interpretiert. Hier ergeben sich Parallelen zu </a:t>
            </a:r>
            <a:r>
              <a:rPr lang="de-DE" dirty="0" smtClean="0">
                <a:effectLst/>
                <a:hlinkClick r:id="rId5" tooltip="Kaizen"/>
              </a:rPr>
              <a:t>Kaizen</a:t>
            </a:r>
            <a:r>
              <a:rPr lang="de-DE" dirty="0" smtClean="0">
                <a:effectLst/>
              </a:rPr>
              <a:t> und </a:t>
            </a:r>
            <a:r>
              <a:rPr lang="de-DE" dirty="0" smtClean="0">
                <a:effectLst/>
                <a:hlinkClick r:id="rId6" tooltip="Schlanke Produktion"/>
              </a:rPr>
              <a:t>Lean </a:t>
            </a:r>
            <a:r>
              <a:rPr lang="de-DE" dirty="0" err="1" smtClean="0">
                <a:effectLst/>
                <a:hlinkClick r:id="rId6" tooltip="Schlanke Produktion"/>
              </a:rPr>
              <a:t>Production</a:t>
            </a:r>
            <a:r>
              <a:rPr lang="de-DE" dirty="0" smtClean="0">
                <a:effectLst/>
              </a:rPr>
              <a:t>.</a:t>
            </a:r>
            <a:endParaRPr lang="de-DE" dirty="0" smtClean="0"/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7E87C-7A74-4F2A-BA76-1918C0152861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3233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Der Begriff </a:t>
            </a:r>
            <a:r>
              <a:rPr lang="de-DE" b="1" dirty="0" smtClean="0"/>
              <a:t>Adaptive Logistik </a:t>
            </a:r>
            <a:r>
              <a:rPr lang="de-DE" dirty="0" smtClean="0"/>
              <a:t>beschreibt ein Konzept, in dem sich Informations- und Materialfluss flexibel an den Fortschritt im Montageprozess anpassen müssen, indem eine transparentere und somit besser zu synchronisierende Abstimmung zwischen Montage und Logistikmitarbeitern erfolgt. </a:t>
            </a:r>
          </a:p>
          <a:p>
            <a:endParaRPr lang="de-DE" dirty="0" smtClean="0"/>
          </a:p>
          <a:p>
            <a:r>
              <a:rPr lang="de-DE" b="1" dirty="0" smtClean="0">
                <a:effectLst/>
              </a:rPr>
              <a:t>TPM</a:t>
            </a:r>
            <a:r>
              <a:rPr lang="de-DE" dirty="0" smtClean="0">
                <a:effectLst/>
              </a:rPr>
              <a:t> steht im Original für </a:t>
            </a:r>
            <a:r>
              <a:rPr lang="de-DE" b="1" dirty="0" smtClean="0">
                <a:effectLst/>
              </a:rPr>
              <a:t>Total </a:t>
            </a:r>
            <a:r>
              <a:rPr lang="de-DE" b="1" dirty="0" err="1" smtClean="0">
                <a:effectLst/>
              </a:rPr>
              <a:t>Productive</a:t>
            </a:r>
            <a:r>
              <a:rPr lang="de-DE" b="1" dirty="0" smtClean="0">
                <a:effectLst/>
              </a:rPr>
              <a:t> Maintenance</a:t>
            </a:r>
            <a:r>
              <a:rPr lang="de-DE" dirty="0" smtClean="0">
                <a:effectLst/>
              </a:rPr>
              <a:t>. Heute wird TPM auch als </a:t>
            </a:r>
            <a:r>
              <a:rPr lang="de-DE" b="1" dirty="0" smtClean="0">
                <a:effectLst/>
              </a:rPr>
              <a:t>Total </a:t>
            </a:r>
            <a:r>
              <a:rPr lang="de-DE" b="1" dirty="0" err="1" smtClean="0">
                <a:effectLst/>
              </a:rPr>
              <a:t>Productive</a:t>
            </a:r>
            <a:r>
              <a:rPr lang="de-DE" b="1" dirty="0" smtClean="0">
                <a:effectLst/>
              </a:rPr>
              <a:t> Manufacturing</a:t>
            </a:r>
            <a:r>
              <a:rPr lang="de-DE" dirty="0" smtClean="0">
                <a:effectLst/>
              </a:rPr>
              <a:t> oder </a:t>
            </a:r>
            <a:r>
              <a:rPr lang="de-DE" dirty="0" smtClean="0">
                <a:effectLst/>
                <a:hlinkClick r:id="rId3" tooltip="Total Productive Management"/>
              </a:rPr>
              <a:t>Total </a:t>
            </a:r>
            <a:r>
              <a:rPr lang="de-DE" dirty="0" err="1" smtClean="0">
                <a:effectLst/>
                <a:hlinkClick r:id="rId3" tooltip="Total Productive Management"/>
              </a:rPr>
              <a:t>Productive</a:t>
            </a:r>
            <a:r>
              <a:rPr lang="de-DE" dirty="0" smtClean="0">
                <a:effectLst/>
                <a:hlinkClick r:id="rId3" tooltip="Total Productive Management"/>
              </a:rPr>
              <a:t> Management</a:t>
            </a:r>
            <a:r>
              <a:rPr lang="de-DE" dirty="0" smtClean="0">
                <a:effectLst/>
              </a:rPr>
              <a:t> im Sinne eines umfassenden </a:t>
            </a:r>
            <a:r>
              <a:rPr lang="de-DE" dirty="0" smtClean="0">
                <a:effectLst/>
                <a:hlinkClick r:id="rId4" tooltip="Produktionssystem (Unternehmen)"/>
              </a:rPr>
              <a:t>Produktionssystems</a:t>
            </a:r>
            <a:r>
              <a:rPr lang="de-DE" dirty="0" smtClean="0">
                <a:effectLst/>
              </a:rPr>
              <a:t> interpretiert. Hier ergeben sich Parallelen zu </a:t>
            </a:r>
            <a:r>
              <a:rPr lang="de-DE" dirty="0" smtClean="0">
                <a:effectLst/>
                <a:hlinkClick r:id="rId5" tooltip="Kaizen"/>
              </a:rPr>
              <a:t>Kaizen</a:t>
            </a:r>
            <a:r>
              <a:rPr lang="de-DE" dirty="0" smtClean="0">
                <a:effectLst/>
              </a:rPr>
              <a:t> und </a:t>
            </a:r>
            <a:r>
              <a:rPr lang="de-DE" dirty="0" smtClean="0">
                <a:effectLst/>
                <a:hlinkClick r:id="rId6" tooltip="Schlanke Produktion"/>
              </a:rPr>
              <a:t>Lean </a:t>
            </a:r>
            <a:r>
              <a:rPr lang="de-DE" dirty="0" err="1" smtClean="0">
                <a:effectLst/>
                <a:hlinkClick r:id="rId6" tooltip="Schlanke Produktion"/>
              </a:rPr>
              <a:t>Production</a:t>
            </a:r>
            <a:r>
              <a:rPr lang="de-DE" dirty="0" smtClean="0">
                <a:effectLst/>
              </a:rPr>
              <a:t>.</a:t>
            </a:r>
            <a:endParaRPr lang="de-DE" dirty="0" smtClean="0"/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7E87C-7A74-4F2A-BA76-1918C0152861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9475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Der Begriff </a:t>
            </a:r>
            <a:r>
              <a:rPr lang="de-DE" b="1" dirty="0" smtClean="0"/>
              <a:t>Adaptive Logistik </a:t>
            </a:r>
            <a:r>
              <a:rPr lang="de-DE" dirty="0" smtClean="0"/>
              <a:t>beschreibt ein Konzept, in dem sich Informations- und Materialfluss flexibel an den Fortschritt im Montageprozess anpassen müssen, indem eine transparentere und somit besser zu synchronisierende Abstimmung zwischen Montage und Logistikmitarbeitern erfolgt. </a:t>
            </a:r>
          </a:p>
          <a:p>
            <a:endParaRPr lang="de-DE" dirty="0" smtClean="0"/>
          </a:p>
          <a:p>
            <a:r>
              <a:rPr lang="de-DE" b="1" dirty="0" smtClean="0">
                <a:effectLst/>
              </a:rPr>
              <a:t>TPM</a:t>
            </a:r>
            <a:r>
              <a:rPr lang="de-DE" dirty="0" smtClean="0">
                <a:effectLst/>
              </a:rPr>
              <a:t> steht im Original für </a:t>
            </a:r>
            <a:r>
              <a:rPr lang="de-DE" b="1" dirty="0" smtClean="0">
                <a:effectLst/>
              </a:rPr>
              <a:t>Total </a:t>
            </a:r>
            <a:r>
              <a:rPr lang="de-DE" b="1" dirty="0" err="1" smtClean="0">
                <a:effectLst/>
              </a:rPr>
              <a:t>Productive</a:t>
            </a:r>
            <a:r>
              <a:rPr lang="de-DE" b="1" dirty="0" smtClean="0">
                <a:effectLst/>
              </a:rPr>
              <a:t> Maintenance</a:t>
            </a:r>
            <a:r>
              <a:rPr lang="de-DE" dirty="0" smtClean="0">
                <a:effectLst/>
              </a:rPr>
              <a:t>. Heute wird TPM auch als </a:t>
            </a:r>
            <a:r>
              <a:rPr lang="de-DE" b="1" dirty="0" smtClean="0">
                <a:effectLst/>
              </a:rPr>
              <a:t>Total </a:t>
            </a:r>
            <a:r>
              <a:rPr lang="de-DE" b="1" dirty="0" err="1" smtClean="0">
                <a:effectLst/>
              </a:rPr>
              <a:t>Productive</a:t>
            </a:r>
            <a:r>
              <a:rPr lang="de-DE" b="1" dirty="0" smtClean="0">
                <a:effectLst/>
              </a:rPr>
              <a:t> Manufacturing</a:t>
            </a:r>
            <a:r>
              <a:rPr lang="de-DE" dirty="0" smtClean="0">
                <a:effectLst/>
              </a:rPr>
              <a:t> oder </a:t>
            </a:r>
            <a:r>
              <a:rPr lang="de-DE" dirty="0" smtClean="0">
                <a:effectLst/>
                <a:hlinkClick r:id="rId3" tooltip="Total Productive Management"/>
              </a:rPr>
              <a:t>Total </a:t>
            </a:r>
            <a:r>
              <a:rPr lang="de-DE" dirty="0" err="1" smtClean="0">
                <a:effectLst/>
                <a:hlinkClick r:id="rId3" tooltip="Total Productive Management"/>
              </a:rPr>
              <a:t>Productive</a:t>
            </a:r>
            <a:r>
              <a:rPr lang="de-DE" dirty="0" smtClean="0">
                <a:effectLst/>
                <a:hlinkClick r:id="rId3" tooltip="Total Productive Management"/>
              </a:rPr>
              <a:t> Management</a:t>
            </a:r>
            <a:r>
              <a:rPr lang="de-DE" dirty="0" smtClean="0">
                <a:effectLst/>
              </a:rPr>
              <a:t> im Sinne eines umfassenden </a:t>
            </a:r>
            <a:r>
              <a:rPr lang="de-DE" dirty="0" smtClean="0">
                <a:effectLst/>
                <a:hlinkClick r:id="rId4" tooltip="Produktionssystem (Unternehmen)"/>
              </a:rPr>
              <a:t>Produktionssystems</a:t>
            </a:r>
            <a:r>
              <a:rPr lang="de-DE" dirty="0" smtClean="0">
                <a:effectLst/>
              </a:rPr>
              <a:t> interpretiert. Hier ergeben sich Parallelen zu </a:t>
            </a:r>
            <a:r>
              <a:rPr lang="de-DE" dirty="0" smtClean="0">
                <a:effectLst/>
                <a:hlinkClick r:id="rId5" tooltip="Kaizen"/>
              </a:rPr>
              <a:t>Kaizen</a:t>
            </a:r>
            <a:r>
              <a:rPr lang="de-DE" dirty="0" smtClean="0">
                <a:effectLst/>
              </a:rPr>
              <a:t> und </a:t>
            </a:r>
            <a:r>
              <a:rPr lang="de-DE" dirty="0" smtClean="0">
                <a:effectLst/>
                <a:hlinkClick r:id="rId6" tooltip="Schlanke Produktion"/>
              </a:rPr>
              <a:t>Lean </a:t>
            </a:r>
            <a:r>
              <a:rPr lang="de-DE" dirty="0" err="1" smtClean="0">
                <a:effectLst/>
                <a:hlinkClick r:id="rId6" tooltip="Schlanke Produktion"/>
              </a:rPr>
              <a:t>Production</a:t>
            </a:r>
            <a:r>
              <a:rPr lang="de-DE" dirty="0" smtClean="0">
                <a:effectLst/>
              </a:rPr>
              <a:t>.</a:t>
            </a:r>
            <a:endParaRPr lang="de-DE" dirty="0" smtClean="0"/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7E87C-7A74-4F2A-BA76-1918C0152861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901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7E87C-7A74-4F2A-BA76-1918C0152861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63394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7E87C-7A74-4F2A-BA76-1918C0152861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0142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B4E48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39552" y="6118448"/>
            <a:ext cx="7992888" cy="3348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5847-9CF9-44A6-9157-59DB685385C3}" type="datetime1">
              <a:rPr lang="de-DE" smtClean="0"/>
              <a:pPr/>
              <a:t>14.11.2019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Titel</a:t>
            </a:r>
            <a:endParaRPr lang="de-DE" dirty="0"/>
          </a:p>
        </p:txBody>
      </p:sp>
      <p:sp>
        <p:nvSpPr>
          <p:cNvPr id="7" name="Diagrammplatzhalter 6"/>
          <p:cNvSpPr>
            <a:spLocks noGrp="1"/>
          </p:cNvSpPr>
          <p:nvPr>
            <p:ph type="chart" sz="quarter" idx="13"/>
          </p:nvPr>
        </p:nvSpPr>
        <p:spPr>
          <a:xfrm>
            <a:off x="468313" y="1268413"/>
            <a:ext cx="8135937" cy="47529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85268-EB0C-4330-AAAF-F4FF17162BF7}" type="datetime1">
              <a:rPr lang="de-DE" smtClean="0"/>
              <a:pPr/>
              <a:t>14.11.2019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Titel</a:t>
            </a:r>
            <a:endParaRPr lang="de-DE" dirty="0"/>
          </a:p>
        </p:txBody>
      </p:sp>
      <p:sp>
        <p:nvSpPr>
          <p:cNvPr id="7" name="Tabellenplatzhalter 6"/>
          <p:cNvSpPr>
            <a:spLocks noGrp="1"/>
          </p:cNvSpPr>
          <p:nvPr>
            <p:ph type="tbl" sz="quarter" idx="13"/>
          </p:nvPr>
        </p:nvSpPr>
        <p:spPr>
          <a:xfrm>
            <a:off x="468313" y="1268413"/>
            <a:ext cx="3382962" cy="460851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4572000" y="1268413"/>
            <a:ext cx="3960813" cy="46815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geme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9503" y="-27384"/>
            <a:ext cx="5626968" cy="946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de-DE"/>
            </a:lvl1pPr>
          </a:lstStyle>
          <a:p>
            <a:pPr lvl="0"/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068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M-Perspek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 userDrawn="1"/>
        </p:nvSpPr>
        <p:spPr>
          <a:xfrm>
            <a:off x="449503" y="122813"/>
            <a:ext cx="56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Building Information Modeling</a:t>
            </a:r>
            <a: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\\ perspektive</a:t>
            </a:r>
            <a:endParaRPr lang="en-US" sz="1600" cap="all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02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 userDrawn="1"/>
        </p:nvSpPr>
        <p:spPr>
          <a:xfrm>
            <a:off x="449503" y="122813"/>
            <a:ext cx="56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Building Information Modeling</a:t>
            </a:r>
            <a: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\\ Basics</a:t>
            </a:r>
            <a:endParaRPr lang="en-US" sz="1600" cap="all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007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M-Retroperspek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 userDrawn="1"/>
        </p:nvSpPr>
        <p:spPr>
          <a:xfrm>
            <a:off x="449503" y="122813"/>
            <a:ext cx="56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Building Information Modeling</a:t>
            </a:r>
            <a: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\\ Berufspolitik</a:t>
            </a:r>
            <a:endParaRPr lang="en-US" sz="1600" cap="all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692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M - Praxisbeispi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 userDrawn="1"/>
        </p:nvSpPr>
        <p:spPr>
          <a:xfrm>
            <a:off x="449503" y="122813"/>
            <a:ext cx="56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Building Information Modeling</a:t>
            </a:r>
            <a: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\\ Praxisbeispiel</a:t>
            </a:r>
            <a:endParaRPr lang="en-US" sz="1600" cap="all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00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M - Praxisbeispi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 userDrawn="1"/>
        </p:nvSpPr>
        <p:spPr>
          <a:xfrm>
            <a:off x="449503" y="122813"/>
            <a:ext cx="56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Building Information Modeling</a:t>
            </a:r>
            <a: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\\ Praxisbeispiel</a:t>
            </a:r>
            <a:endParaRPr lang="en-US" sz="1600" cap="all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508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wachstell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 userDrawn="1"/>
        </p:nvSpPr>
        <p:spPr>
          <a:xfrm>
            <a:off x="449503" y="122813"/>
            <a:ext cx="56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Building Information Modeling</a:t>
            </a:r>
            <a:b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\\ Schwachstellen</a:t>
            </a:r>
            <a:endParaRPr lang="en-US" sz="1600" cap="all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671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e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 userDrawn="1"/>
        </p:nvSpPr>
        <p:spPr>
          <a:xfrm>
            <a:off x="449503" y="122813"/>
            <a:ext cx="56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Building Information Modeling</a:t>
            </a:r>
            <a:b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\\ Ziel dieses Promotionsvorhabens</a:t>
            </a:r>
            <a:endParaRPr lang="en-US" sz="1600" cap="all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9814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9503" y="-27384"/>
            <a:ext cx="5626968" cy="946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de-DE"/>
            </a:lvl1pPr>
          </a:lstStyle>
          <a:p>
            <a:pPr lvl="0"/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4328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gIT - Blockch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 userDrawn="1"/>
        </p:nvSpPr>
        <p:spPr>
          <a:xfrm>
            <a:off x="449503" y="122813"/>
            <a:ext cx="56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Digitalisierung der Bauplanung</a:t>
            </a:r>
            <a: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\\ Warum Blockchain?</a:t>
            </a:r>
            <a:endParaRPr lang="en-US" sz="1600" cap="all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176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gIT - Bitco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 userDrawn="1"/>
        </p:nvSpPr>
        <p:spPr>
          <a:xfrm>
            <a:off x="449503" y="122813"/>
            <a:ext cx="56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cap="all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cap="all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Blockchain</a:t>
            </a:r>
            <a: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cap="all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works</a:t>
            </a:r>
            <a: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\\ Example </a:t>
            </a:r>
            <a:r>
              <a:rPr lang="de-DE" sz="1600" cap="all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de-DE" sz="16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Bitcoin</a:t>
            </a:r>
            <a:endParaRPr lang="en-US" sz="1600" cap="all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734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 - Ethere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 userDrawn="1"/>
        </p:nvSpPr>
        <p:spPr>
          <a:xfrm>
            <a:off x="449503" y="122813"/>
            <a:ext cx="56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Digitalisierung der Bauplanung</a:t>
            </a:r>
            <a: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\\ </a:t>
            </a:r>
            <a:r>
              <a:rPr lang="de-DE" sz="1600" cap="all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Ethereum</a:t>
            </a:r>
            <a:endParaRPr lang="en-US" sz="1600" cap="all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36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git - Entwick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 userDrawn="1"/>
        </p:nvSpPr>
        <p:spPr>
          <a:xfrm>
            <a:off x="449503" y="122813"/>
            <a:ext cx="56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cap="all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Digitalization</a:t>
            </a:r>
            <a: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\\ </a:t>
            </a:r>
            <a:r>
              <a:rPr lang="de-DE" sz="1600" cap="all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endParaRPr lang="en-US" sz="1600" cap="all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360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chain - Use C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 userDrawn="1"/>
        </p:nvSpPr>
        <p:spPr>
          <a:xfrm>
            <a:off x="449503" y="122813"/>
            <a:ext cx="56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cap="all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Blockchain</a:t>
            </a:r>
            <a: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\\ USE Case</a:t>
            </a:r>
            <a:endParaRPr lang="en-US" sz="1600" cap="all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234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ntergrund - Ethere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 userDrawn="1"/>
        </p:nvSpPr>
        <p:spPr>
          <a:xfrm>
            <a:off x="449503" y="122813"/>
            <a:ext cx="56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Digitalisierung der Bauplanung</a:t>
            </a:r>
            <a: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\\ Warum </a:t>
            </a:r>
            <a:r>
              <a:rPr lang="de-DE" sz="1600" cap="all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Ethereum</a:t>
            </a:r>
            <a:r>
              <a:rPr lang="de-DE" sz="16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1600" cap="all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01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ntergrund - BigchainDA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 userDrawn="1"/>
        </p:nvSpPr>
        <p:spPr>
          <a:xfrm>
            <a:off x="449503" y="122813"/>
            <a:ext cx="56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Digitalisierung der Bauplanung</a:t>
            </a:r>
            <a: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\\ </a:t>
            </a:r>
            <a:r>
              <a:rPr lang="de-DE" sz="1600" cap="all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BigchainDB</a:t>
            </a:r>
            <a:endParaRPr lang="en-US" sz="1600" cap="all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205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arum keine Dezentralisierten Datenbanken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 userDrawn="1"/>
        </p:nvSpPr>
        <p:spPr>
          <a:xfrm>
            <a:off x="449502" y="122813"/>
            <a:ext cx="5850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Digitalisierung der Bauplanung</a:t>
            </a:r>
            <a: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\\ Warum keine Dezentralisierten Datenbanken?</a:t>
            </a:r>
            <a:endParaRPr lang="en-US" sz="1600" cap="all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810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Blockchain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 userDrawn="1"/>
        </p:nvSpPr>
        <p:spPr>
          <a:xfrm>
            <a:off x="449502" y="122813"/>
            <a:ext cx="5850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Digitalisierung der Bauplanung</a:t>
            </a:r>
            <a: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\\ </a:t>
            </a:r>
            <a:r>
              <a:rPr lang="de-DE" sz="1600" cap="all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JBlockchain</a:t>
            </a:r>
            <a:endParaRPr lang="en-US" sz="1600" cap="all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9836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ardti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 userDrawn="1"/>
        </p:nvSpPr>
        <p:spPr>
          <a:xfrm>
            <a:off x="449502" y="122813"/>
            <a:ext cx="5850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Digitalisierung der Bauplanung</a:t>
            </a:r>
            <a: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\\ </a:t>
            </a:r>
            <a:r>
              <a:rPr lang="de-DE" sz="1600" cap="all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guardtime</a:t>
            </a:r>
            <a:endParaRPr lang="en-US" sz="1600" cap="all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40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B4E48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  <a:prstGeom prst="rect">
            <a:avLst/>
          </a:prstGeom>
        </p:spPr>
        <p:txBody>
          <a:bodyPr/>
          <a:lstStyle>
            <a:lvl1pPr>
              <a:buClr>
                <a:srgbClr val="C31924"/>
              </a:buClr>
              <a:defRPr sz="20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C31924"/>
              </a:buClr>
              <a:defRPr sz="18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C31924"/>
              </a:buClr>
              <a:defRPr sz="16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C31924"/>
              </a:buClr>
              <a:defRPr sz="14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C31924"/>
              </a:buClr>
              <a:defRPr sz="12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89BF-8901-4CDB-8B38-832202374CAB}" type="datetime1">
              <a:rPr lang="de-DE" smtClean="0"/>
              <a:pPr/>
              <a:t>14.11.2019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huhul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er-to-P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 userDrawn="1"/>
        </p:nvSpPr>
        <p:spPr>
          <a:xfrm>
            <a:off x="449502" y="122813"/>
            <a:ext cx="5850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Digitalisierung der Bauplanung</a:t>
            </a:r>
            <a: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\\ Peer </a:t>
            </a:r>
            <a:r>
              <a:rPr lang="de-DE" sz="1600" cap="all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6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Peer</a:t>
            </a:r>
            <a:endParaRPr lang="en-US" sz="1600" cap="all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82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xt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 userDrawn="1"/>
        </p:nvSpPr>
        <p:spPr>
          <a:xfrm>
            <a:off x="449503" y="122813"/>
            <a:ext cx="56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Digitalisierung der Bauplanung</a:t>
            </a:r>
            <a:b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\\ </a:t>
            </a:r>
            <a:r>
              <a:rPr lang="de-DE" sz="1600" cap="all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next</a:t>
            </a:r>
            <a:r>
              <a:rPr lang="de-DE" sz="16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cap="all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steps</a:t>
            </a:r>
            <a:endParaRPr lang="en-US" sz="1600" cap="all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741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intergrund-Bitco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 userDrawn="1"/>
        </p:nvSpPr>
        <p:spPr>
          <a:xfrm>
            <a:off x="449503" y="122813"/>
            <a:ext cx="56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Blockchain</a:t>
            </a:r>
            <a: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\\ Basics - Bitcoin</a:t>
            </a:r>
            <a:endParaRPr lang="en-US" sz="1600" cap="all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602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055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co mi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1992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6985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482800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702">
          <p15:clr>
            <a:srgbClr val="FBAE40"/>
          </p15:clr>
        </p15:guide>
        <p15:guide id="2" pos="622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el, zwei Inhalte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0237" y="720725"/>
            <a:ext cx="8633288" cy="1252538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270238" y="1979614"/>
            <a:ext cx="4259501" cy="20796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270238" y="4211639"/>
            <a:ext cx="4259501" cy="20796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4644024" y="1979613"/>
            <a:ext cx="4259501" cy="43116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740109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gitalisi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 userDrawn="1"/>
        </p:nvSpPr>
        <p:spPr>
          <a:xfrm>
            <a:off x="449503" y="122813"/>
            <a:ext cx="5626968" cy="64633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Digitalisierung</a:t>
            </a:r>
          </a:p>
        </p:txBody>
      </p:sp>
    </p:spTree>
    <p:extLst>
      <p:ext uri="{BB962C8B-B14F-4D97-AF65-F5344CB8AC3E}">
        <p14:creationId xmlns:p14="http://schemas.microsoft.com/office/powerpoint/2010/main" val="3885875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0237" y="720725"/>
            <a:ext cx="8633288" cy="1252538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43811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Aufzählung gegenü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  <a:prstGeom prst="rect">
            <a:avLst/>
          </a:prstGeom>
        </p:spPr>
        <p:txBody>
          <a:bodyPr/>
          <a:lstStyle>
            <a:lvl1pPr>
              <a:buClr>
                <a:srgbClr val="C31924"/>
              </a:buClr>
              <a:defRPr sz="28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C31924"/>
              </a:buClr>
              <a:defRPr sz="24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C31924"/>
              </a:buClr>
              <a:defRPr sz="20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C31924"/>
              </a:buClr>
              <a:defRPr sz="18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C31924"/>
              </a:buClr>
              <a:defRPr sz="18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  <a:prstGeom prst="rect">
            <a:avLst/>
          </a:prstGeom>
        </p:spPr>
        <p:txBody>
          <a:bodyPr/>
          <a:lstStyle>
            <a:lvl1pPr>
              <a:buClr>
                <a:srgbClr val="C31924"/>
              </a:buClr>
              <a:defRPr sz="28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C31924"/>
              </a:buClr>
              <a:defRPr sz="24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C31924"/>
              </a:buClr>
              <a:defRPr sz="20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C31924"/>
              </a:buClr>
              <a:defRPr sz="18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C31924"/>
              </a:buClr>
              <a:defRPr sz="18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962B-B4A9-43A8-AB1C-A8B63385615D}" type="datetime1">
              <a:rPr lang="de-DE" smtClean="0"/>
              <a:pPr/>
              <a:t>14.11.2019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Titel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rechnung und Bemess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 userDrawn="1"/>
        </p:nvSpPr>
        <p:spPr>
          <a:xfrm>
            <a:off x="449503" y="122813"/>
            <a:ext cx="5626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Berechnung und Bemessung</a:t>
            </a:r>
            <a:endParaRPr lang="de-DE" sz="1600" cap="all" baseline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 userDrawn="1">
            <p:extLst/>
          </p:nvPr>
        </p:nvGraphicFramePr>
        <p:xfrm>
          <a:off x="0" y="6325522"/>
          <a:ext cx="1666240" cy="213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5979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DE" sz="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DE" sz="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DE" sz="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DE" sz="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US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DE" sz="8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en-US" sz="8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 smtClean="0"/>
                        <a:t>7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dirty="0" smtClean="0"/>
                        <a:t>8</a:t>
                      </a:r>
                      <a:endParaRPr lang="en-U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5318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M - Praxisbeispi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 userDrawn="1"/>
        </p:nvSpPr>
        <p:spPr>
          <a:xfrm>
            <a:off x="449503" y="122813"/>
            <a:ext cx="562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Building Information Modeling</a:t>
            </a:r>
            <a: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cap="all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\\ Praxisbeispiel</a:t>
            </a:r>
            <a:endParaRPr lang="en-US" sz="1600" cap="all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950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co mi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6296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M-Proje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02830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Aufzählung gegenüber mit Überschrif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B4E48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68761"/>
            <a:ext cx="4040188" cy="72008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buClr>
                <a:srgbClr val="C31924"/>
              </a:buClr>
              <a:defRPr sz="20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C31924"/>
              </a:buClr>
              <a:defRPr sz="20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C31924"/>
              </a:buClr>
              <a:defRPr sz="20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C31924"/>
              </a:buClr>
              <a:defRPr sz="20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C31924"/>
              </a:buClr>
              <a:defRPr sz="20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268761"/>
            <a:ext cx="4041775" cy="72008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buClr>
                <a:srgbClr val="C31924"/>
              </a:buClr>
              <a:defRPr sz="20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C31924"/>
              </a:buClr>
              <a:defRPr sz="20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C31924"/>
              </a:buClr>
              <a:defRPr sz="20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C31924"/>
              </a:buClr>
              <a:defRPr sz="20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C31924"/>
              </a:buClr>
              <a:defRPr sz="20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8CDC9-4318-4772-B60F-C4C2527FB258}" type="datetime1">
              <a:rPr lang="de-DE" smtClean="0"/>
              <a:pPr/>
              <a:t>14.11.2019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Titel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 mit Titel u. Fuß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12.09.2016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err="1" smtClean="0"/>
              <a:t>BIMiD</a:t>
            </a:r>
            <a:r>
              <a:rPr lang="de-DE" dirty="0" smtClean="0"/>
              <a:t> Statusseminar; 12.09.2016 Berlin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6290944"/>
            <a:ext cx="1542068" cy="4444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Aufzählung 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1268760"/>
            <a:ext cx="5111750" cy="4857403"/>
          </a:xfrm>
          <a:prstGeom prst="rect">
            <a:avLst/>
          </a:prstGeom>
        </p:spPr>
        <p:txBody>
          <a:bodyPr/>
          <a:lstStyle>
            <a:lvl1pPr>
              <a:buClr>
                <a:srgbClr val="C31924"/>
              </a:buClr>
              <a:defRPr sz="32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C31924"/>
              </a:buClr>
              <a:defRPr sz="28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C31924"/>
              </a:buClr>
              <a:defRPr sz="24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C31924"/>
              </a:buClr>
              <a:defRPr sz="20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C31924"/>
              </a:buClr>
              <a:defRPr sz="20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268760"/>
            <a:ext cx="3008313" cy="48574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A9E87-FE16-4A6D-9132-8FDB20A8DA0D}" type="datetime1">
              <a:rPr lang="de-DE" smtClean="0"/>
              <a:pPr/>
              <a:t>14.11.2019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Titel</a:t>
            </a:r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5626968" cy="1143000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821904" y="2492896"/>
            <a:ext cx="5486400" cy="34588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835696" y="1268760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EAD80-8FC4-4B82-BDB2-BEA06A224ED2}" type="datetime1">
              <a:rPr lang="de-DE" smtClean="0"/>
              <a:pPr/>
              <a:t>14.11.2019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Titel</a:t>
            </a:r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5626968" cy="1143000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540D6-950B-4AB0-9D02-B46EDD02B89F}" type="datetime1">
              <a:rPr lang="de-DE" smtClean="0"/>
              <a:pPr/>
              <a:t>14.11.2019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Titel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683568" y="1412776"/>
            <a:ext cx="2787170" cy="403244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4"/>
          </p:nvPr>
        </p:nvSpPr>
        <p:spPr>
          <a:xfrm>
            <a:off x="4284663" y="1268413"/>
            <a:ext cx="4103687" cy="4824412"/>
          </a:xfrm>
          <a:prstGeom prst="rect">
            <a:avLst/>
          </a:prstGeom>
        </p:spPr>
        <p:txBody>
          <a:bodyPr/>
          <a:lstStyle>
            <a:lvl1pPr marL="1588" indent="0">
              <a:lnSpc>
                <a:spcPct val="100000"/>
              </a:lnSpc>
              <a:spcBef>
                <a:spcPts val="200"/>
              </a:spcBef>
              <a:buFontTx/>
              <a:buNone/>
              <a:tabLst>
                <a:tab pos="900000" algn="l"/>
              </a:tabLst>
              <a:defRPr sz="20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spcBef>
                <a:spcPts val="0"/>
              </a:spcBef>
              <a:buFontTx/>
              <a:buNone/>
              <a:defRPr/>
            </a:lvl2pPr>
            <a:lvl3pPr indent="0">
              <a:spcBef>
                <a:spcPts val="0"/>
              </a:spcBef>
              <a:buFontTx/>
              <a:buNone/>
              <a:defRPr/>
            </a:lvl3pPr>
            <a:lvl4pPr indent="0">
              <a:spcBef>
                <a:spcPts val="0"/>
              </a:spcBef>
              <a:buFontTx/>
              <a:buNone/>
              <a:defRPr/>
            </a:lvl4pPr>
            <a:lvl5pPr indent="0">
              <a:spcBef>
                <a:spcPts val="0"/>
              </a:spcBef>
              <a:buFontTx/>
              <a:buNone/>
              <a:defRPr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67544" y="27180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cxnSp>
        <p:nvCxnSpPr>
          <p:cNvPr id="7" name="Gerader Verbinder 6"/>
          <p:cNvCxnSpPr/>
          <p:nvPr userDrawn="1"/>
        </p:nvCxnSpPr>
        <p:spPr>
          <a:xfrm>
            <a:off x="0" y="4752000"/>
            <a:ext cx="9144000" cy="0"/>
          </a:xfrm>
          <a:prstGeom prst="line">
            <a:avLst/>
          </a:prstGeom>
          <a:ln w="6350" cmpd="sng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915" y="395816"/>
            <a:ext cx="2624858" cy="1232984"/>
          </a:xfrm>
          <a:prstGeom prst="rect">
            <a:avLst/>
          </a:prstGeom>
        </p:spPr>
      </p:pic>
      <p:cxnSp>
        <p:nvCxnSpPr>
          <p:cNvPr id="9" name="Gerader Verbinder 10"/>
          <p:cNvCxnSpPr/>
          <p:nvPr userDrawn="1"/>
        </p:nvCxnSpPr>
        <p:spPr>
          <a:xfrm>
            <a:off x="0" y="4717448"/>
            <a:ext cx="9144000" cy="0"/>
          </a:xfrm>
          <a:prstGeom prst="line">
            <a:avLst/>
          </a:prstGeom>
          <a:ln w="6350" cmpd="sng">
            <a:solidFill>
              <a:srgbClr val="30323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8" r:id="rId2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5B5F57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NDSFrutiger 45 Light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NDSFrutiger 45 Light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NDSFrutiger 45 Light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NDSFrutiger 45 Light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NDSFrutiger 45 Ligh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746" y="44624"/>
            <a:ext cx="1716743" cy="806411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49503" y="-27384"/>
            <a:ext cx="5626968" cy="946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98562" y="651318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heute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31562" y="65131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B2BBC6D-92AF-4505-8904-A4FC390E0922}" type="datetime1">
              <a:rPr lang="de-DE" smtClean="0"/>
              <a:pPr/>
              <a:t>14.11.2019</a:t>
            </a:fld>
            <a:endParaRPr lang="de-DE" dirty="0"/>
          </a:p>
        </p:txBody>
      </p:sp>
      <p:sp>
        <p:nvSpPr>
          <p:cNvPr id="10" name="Text Box 29"/>
          <p:cNvSpPr txBox="1">
            <a:spLocks noChangeArrowheads="1"/>
          </p:cNvSpPr>
          <p:nvPr userDrawn="1"/>
        </p:nvSpPr>
        <p:spPr bwMode="auto">
          <a:xfrm>
            <a:off x="6516216" y="6532695"/>
            <a:ext cx="2160240" cy="346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206197" tIns="103099" rIns="206197" bIns="103099">
            <a:prstTxWarp prst="textNoShape">
              <a:avLst/>
            </a:prstTxWarp>
            <a:spAutoFit/>
          </a:bodyPr>
          <a:lstStyle/>
          <a:p>
            <a:pPr algn="r"/>
            <a:fld id="{61221779-8891-234B-818B-591DB7D9EDD5}" type="slidenum">
              <a:rPr lang="de-DE" sz="9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‹Nr.›</a:t>
            </a:fld>
            <a:endParaRPr lang="de-DE" sz="900" dirty="0">
              <a:solidFill>
                <a:srgbClr val="4B4E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Gerader Verbinder 10"/>
          <p:cNvCxnSpPr/>
          <p:nvPr userDrawn="1"/>
        </p:nvCxnSpPr>
        <p:spPr>
          <a:xfrm>
            <a:off x="-23091" y="6556132"/>
            <a:ext cx="9144000" cy="0"/>
          </a:xfrm>
          <a:prstGeom prst="line">
            <a:avLst/>
          </a:prstGeom>
          <a:ln w="12700">
            <a:solidFill>
              <a:srgbClr val="ACAEAA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Gerader Verbinder 6"/>
          <p:cNvCxnSpPr/>
          <p:nvPr userDrawn="1"/>
        </p:nvCxnSpPr>
        <p:spPr>
          <a:xfrm>
            <a:off x="0" y="943272"/>
            <a:ext cx="9144000" cy="0"/>
          </a:xfrm>
          <a:prstGeom prst="line">
            <a:avLst/>
          </a:prstGeom>
          <a:ln w="6350" cmpd="sng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Gerader Verbinder 10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6350" cmpd="sng">
            <a:solidFill>
              <a:srgbClr val="30323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7" r:id="rId2"/>
    <p:sldLayoutId id="2147483668" r:id="rId3"/>
    <p:sldLayoutId id="2147483669" r:id="rId4"/>
    <p:sldLayoutId id="2147483671" r:id="rId5"/>
    <p:sldLayoutId id="2147483672" r:id="rId6"/>
    <p:sldLayoutId id="2147483673" r:id="rId7"/>
    <p:sldLayoutId id="2147483674" r:id="rId8"/>
    <p:sldLayoutId id="2147483675" r:id="rId9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2000" kern="1200" cap="all" baseline="0">
          <a:solidFill>
            <a:srgbClr val="4B4E4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746" y="44624"/>
            <a:ext cx="1716743" cy="806411"/>
          </a:xfrm>
          <a:prstGeom prst="rect">
            <a:avLst/>
          </a:prstGeom>
        </p:spPr>
      </p:pic>
      <p:sp>
        <p:nvSpPr>
          <p:cNvPr id="10" name="Text Box 29"/>
          <p:cNvSpPr txBox="1">
            <a:spLocks noChangeArrowheads="1"/>
          </p:cNvSpPr>
          <p:nvPr userDrawn="1"/>
        </p:nvSpPr>
        <p:spPr bwMode="auto">
          <a:xfrm>
            <a:off x="6516216" y="6521509"/>
            <a:ext cx="2160240" cy="377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206197" tIns="103099" rIns="206197" bIns="103099">
            <a:prstTxWarp prst="textNoShape">
              <a:avLst/>
            </a:prstTxWarp>
            <a:spAutoFit/>
          </a:bodyPr>
          <a:lstStyle/>
          <a:p>
            <a:pPr algn="r"/>
            <a:fld id="{61221779-8891-234B-818B-591DB7D9EDD5}" type="slidenum">
              <a:rPr lang="de-DE" sz="11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‹Nr.›</a:t>
            </a:fld>
            <a:endParaRPr lang="de-DE" sz="1100" dirty="0">
              <a:solidFill>
                <a:srgbClr val="4B4E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Gerader Verbinder 10"/>
          <p:cNvCxnSpPr/>
          <p:nvPr userDrawn="1"/>
        </p:nvCxnSpPr>
        <p:spPr>
          <a:xfrm>
            <a:off x="0" y="6556132"/>
            <a:ext cx="9144000" cy="0"/>
          </a:xfrm>
          <a:prstGeom prst="line">
            <a:avLst/>
          </a:prstGeom>
          <a:ln w="12700">
            <a:solidFill>
              <a:srgbClr val="ACAEAA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Gerader Verbinder 6"/>
          <p:cNvCxnSpPr/>
          <p:nvPr userDrawn="1"/>
        </p:nvCxnSpPr>
        <p:spPr>
          <a:xfrm>
            <a:off x="0" y="943272"/>
            <a:ext cx="9144000" cy="0"/>
          </a:xfrm>
          <a:prstGeom prst="line">
            <a:avLst/>
          </a:prstGeom>
          <a:ln w="6350" cmpd="sng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Gerader Verbinder 10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6350" cmpd="sng">
            <a:solidFill>
              <a:srgbClr val="30323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Textfeld 2"/>
          <p:cNvSpPr txBox="1"/>
          <p:nvPr userDrawn="1"/>
        </p:nvSpPr>
        <p:spPr>
          <a:xfrm>
            <a:off x="2771800" y="6579449"/>
            <a:ext cx="36234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Kompetenzzentrum: Planen und Bauen | Blockhain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feld 14"/>
          <p:cNvSpPr txBox="1"/>
          <p:nvPr userDrawn="1"/>
        </p:nvSpPr>
        <p:spPr>
          <a:xfrm>
            <a:off x="179512" y="6579448"/>
            <a:ext cx="2592288" cy="261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13.11.2019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235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701" r:id="rId2"/>
    <p:sldLayoutId id="2147483684" r:id="rId3"/>
    <p:sldLayoutId id="2147483700" r:id="rId4"/>
    <p:sldLayoutId id="2147483690" r:id="rId5"/>
    <p:sldLayoutId id="2147483685" r:id="rId6"/>
    <p:sldLayoutId id="2147483705" r:id="rId7"/>
    <p:sldLayoutId id="2147483704" r:id="rId8"/>
    <p:sldLayoutId id="2147483680" r:id="rId9"/>
    <p:sldLayoutId id="2147483714" r:id="rId10"/>
    <p:sldLayoutId id="2147483715" r:id="rId11"/>
    <p:sldLayoutId id="2147483706" r:id="rId12"/>
    <p:sldLayoutId id="2147483717" r:id="rId13"/>
    <p:sldLayoutId id="2147483681" r:id="rId14"/>
    <p:sldLayoutId id="2147483709" r:id="rId15"/>
    <p:sldLayoutId id="2147483710" r:id="rId16"/>
    <p:sldLayoutId id="2147483711" r:id="rId17"/>
    <p:sldLayoutId id="2147483716" r:id="rId18"/>
    <p:sldLayoutId id="2147483713" r:id="rId19"/>
    <p:sldLayoutId id="2147483707" r:id="rId20"/>
    <p:sldLayoutId id="2147483682" r:id="rId21"/>
    <p:sldLayoutId id="2147483679" r:id="rId22"/>
    <p:sldLayoutId id="2147483686" r:id="rId23"/>
    <p:sldLayoutId id="2147483687" r:id="rId24"/>
    <p:sldLayoutId id="2147483688" r:id="rId25"/>
    <p:sldLayoutId id="2147483697" r:id="rId26"/>
    <p:sldLayoutId id="2147483698" r:id="rId27"/>
    <p:sldLayoutId id="2147483699" r:id="rId28"/>
    <p:sldLayoutId id="2147483712" r:id="rId29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2000" kern="1200" cap="all" baseline="0">
          <a:solidFill>
            <a:srgbClr val="4B4E4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" t="16694" r="30978" b="6028"/>
          <a:stretch/>
        </p:blipFill>
        <p:spPr>
          <a:xfrm>
            <a:off x="-1" y="-6464"/>
            <a:ext cx="9144001" cy="6864464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746" y="44624"/>
            <a:ext cx="1716743" cy="806411"/>
          </a:xfrm>
          <a:prstGeom prst="rect">
            <a:avLst/>
          </a:prstGeom>
        </p:spPr>
      </p:pic>
      <p:sp>
        <p:nvSpPr>
          <p:cNvPr id="10" name="Text Box 29"/>
          <p:cNvSpPr txBox="1">
            <a:spLocks noChangeArrowheads="1"/>
          </p:cNvSpPr>
          <p:nvPr userDrawn="1"/>
        </p:nvSpPr>
        <p:spPr bwMode="auto">
          <a:xfrm>
            <a:off x="6516216" y="6532695"/>
            <a:ext cx="2160240" cy="377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206197" tIns="103099" rIns="206197" bIns="103099">
            <a:prstTxWarp prst="textNoShape">
              <a:avLst/>
            </a:prstTxWarp>
            <a:spAutoFit/>
          </a:bodyPr>
          <a:lstStyle/>
          <a:p>
            <a:pPr algn="r"/>
            <a:fld id="{61221779-8891-234B-818B-591DB7D9EDD5}" type="slidenum">
              <a:rPr lang="de-DE" sz="1100">
                <a:solidFill>
                  <a:srgbClr val="4B4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‹Nr.›</a:t>
            </a:fld>
            <a:endParaRPr lang="de-DE" sz="1100" dirty="0">
              <a:solidFill>
                <a:srgbClr val="4B4E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Gerader Verbinder 10"/>
          <p:cNvCxnSpPr/>
          <p:nvPr userDrawn="1"/>
        </p:nvCxnSpPr>
        <p:spPr>
          <a:xfrm>
            <a:off x="-23091" y="6556132"/>
            <a:ext cx="9144000" cy="0"/>
          </a:xfrm>
          <a:prstGeom prst="line">
            <a:avLst/>
          </a:prstGeom>
          <a:ln w="12700">
            <a:solidFill>
              <a:srgbClr val="ACAEAA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Gerader Verbinder 6"/>
          <p:cNvCxnSpPr/>
          <p:nvPr userDrawn="1"/>
        </p:nvCxnSpPr>
        <p:spPr>
          <a:xfrm>
            <a:off x="0" y="943272"/>
            <a:ext cx="9144000" cy="0"/>
          </a:xfrm>
          <a:prstGeom prst="line">
            <a:avLst/>
          </a:prstGeom>
          <a:ln w="6350" cmpd="sng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Gerader Verbinder 10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6350" cmpd="sng">
            <a:solidFill>
              <a:srgbClr val="30323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Textfeld 2"/>
          <p:cNvSpPr txBox="1"/>
          <p:nvPr userDrawn="1"/>
        </p:nvSpPr>
        <p:spPr>
          <a:xfrm>
            <a:off x="2892725" y="6590634"/>
            <a:ext cx="3312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Kick-off</a:t>
            </a:r>
            <a:r>
              <a:rPr lang="de-DE" sz="11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Meeting - Bauamt Oldenburg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feld 14"/>
          <p:cNvSpPr txBox="1"/>
          <p:nvPr userDrawn="1"/>
        </p:nvSpPr>
        <p:spPr>
          <a:xfrm>
            <a:off x="179512" y="6560457"/>
            <a:ext cx="3312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09.08.2017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7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2000" kern="1200" cap="all" baseline="0">
          <a:solidFill>
            <a:srgbClr val="4B4E4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253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2000" kern="1200" cap="all" baseline="0">
          <a:solidFill>
            <a:srgbClr val="4B4E4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9.jp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3.png"/><Relationship Id="rId11" Type="http://schemas.openxmlformats.org/officeDocument/2006/relationships/image" Target="../media/image28.jpe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jp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12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3.png"/><Relationship Id="rId11" Type="http://schemas.openxmlformats.org/officeDocument/2006/relationships/image" Target="../media/image28.jpe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jp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9.jpe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12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3.png"/><Relationship Id="rId11" Type="http://schemas.openxmlformats.org/officeDocument/2006/relationships/image" Target="../media/image28.jpe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jp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image" Target="../media/image31.emf"/><Relationship Id="rId7" Type="http://schemas.openxmlformats.org/officeDocument/2006/relationships/image" Target="../media/image3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image" Target="../media/image31.emf"/><Relationship Id="rId7" Type="http://schemas.openxmlformats.org/officeDocument/2006/relationships/image" Target="../media/image3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93"/>
          <a:stretch/>
        </p:blipFill>
        <p:spPr>
          <a:xfrm>
            <a:off x="0" y="0"/>
            <a:ext cx="9144000" cy="471879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-6576" y="450205"/>
            <a:ext cx="7098856" cy="461665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cap="none" dirty="0" err="1" smtClean="0"/>
              <a:t>Kompetenzzentrum</a:t>
            </a:r>
            <a:r>
              <a:rPr lang="en-US" sz="2400" cap="none" dirty="0" smtClean="0"/>
              <a:t> </a:t>
            </a:r>
            <a:r>
              <a:rPr lang="en-US" sz="2400" cap="none" dirty="0" err="1" smtClean="0"/>
              <a:t>Planen</a:t>
            </a:r>
            <a:r>
              <a:rPr lang="en-US" sz="2400" cap="none" dirty="0" smtClean="0"/>
              <a:t> und </a:t>
            </a:r>
            <a:r>
              <a:rPr lang="en-US" sz="2400" cap="none" dirty="0" err="1" smtClean="0"/>
              <a:t>Bauen</a:t>
            </a:r>
            <a:endParaRPr lang="de-DE" sz="1600" cap="none" dirty="0">
              <a:solidFill>
                <a:srgbClr val="4B4E48"/>
              </a:solidFill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5925983" y="5134429"/>
            <a:ext cx="3110513" cy="132343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4B4E4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de-DE" sz="2400" dirty="0" smtClean="0"/>
              <a:t>Short </a:t>
            </a:r>
            <a:r>
              <a:rPr lang="de-DE" sz="2400" dirty="0" err="1" smtClean="0"/>
              <a:t>briefing</a:t>
            </a:r>
            <a:r>
              <a:rPr lang="de-DE" sz="2400" dirty="0" smtClean="0"/>
              <a:t> </a:t>
            </a:r>
            <a:r>
              <a:rPr lang="de-DE" sz="2400" dirty="0" err="1" smtClean="0"/>
              <a:t>about</a:t>
            </a:r>
            <a:r>
              <a:rPr lang="de-DE" sz="2400" dirty="0" smtClean="0"/>
              <a:t> </a:t>
            </a:r>
            <a:r>
              <a:rPr lang="de-DE" sz="2400" dirty="0" err="1" smtClean="0"/>
              <a:t>Blockchain</a:t>
            </a:r>
            <a:endParaRPr lang="de-DE" sz="2400" dirty="0" smtClean="0"/>
          </a:p>
          <a:p>
            <a:pPr algn="l"/>
            <a:r>
              <a:rPr lang="de-DE" sz="1600" dirty="0" smtClean="0"/>
              <a:t>Christian Heins </a:t>
            </a:r>
            <a:r>
              <a:rPr lang="de-DE" sz="1600" dirty="0"/>
              <a:t>(</a:t>
            </a:r>
            <a:r>
              <a:rPr lang="de-DE" sz="1600" dirty="0" smtClean="0"/>
              <a:t>22.08.2018/13.11.2019)</a:t>
            </a:r>
            <a:endParaRPr lang="de-DE" sz="1600" dirty="0"/>
          </a:p>
        </p:txBody>
      </p:sp>
      <p:grpSp>
        <p:nvGrpSpPr>
          <p:cNvPr id="8" name="Gruppieren 7"/>
          <p:cNvGrpSpPr>
            <a:grpSpLocks noChangeAspect="1"/>
          </p:cNvGrpSpPr>
          <p:nvPr/>
        </p:nvGrpSpPr>
        <p:grpSpPr>
          <a:xfrm>
            <a:off x="467544" y="5001789"/>
            <a:ext cx="1330252" cy="648000"/>
            <a:chOff x="10496298" y="5489429"/>
            <a:chExt cx="1780553" cy="828571"/>
          </a:xfrm>
        </p:grpSpPr>
        <p:sp>
          <p:nvSpPr>
            <p:cNvPr id="9" name="Rechteck 8"/>
            <p:cNvSpPr/>
            <p:nvPr userDrawn="1"/>
          </p:nvSpPr>
          <p:spPr>
            <a:xfrm>
              <a:off x="10496298" y="5489429"/>
              <a:ext cx="1780553" cy="828571"/>
            </a:xfrm>
            <a:prstGeom prst="rect">
              <a:avLst/>
            </a:prstGeom>
            <a:solidFill>
              <a:srgbClr val="7DB42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800"/>
            </a:p>
          </p:txBody>
        </p:sp>
        <p:pic>
          <p:nvPicPr>
            <p:cNvPr id="10" name="Bild 12" descr="BUW_Logo-weiss.png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38859" y="5656035"/>
              <a:ext cx="1351628" cy="495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8" r="9913"/>
          <a:stretch/>
        </p:blipFill>
        <p:spPr>
          <a:xfrm>
            <a:off x="2406033" y="5015711"/>
            <a:ext cx="1302871" cy="716970"/>
          </a:xfrm>
          <a:prstGeom prst="rect">
            <a:avLst/>
          </a:prstGeom>
        </p:spPr>
      </p:pic>
      <p:cxnSp>
        <p:nvCxnSpPr>
          <p:cNvPr id="12" name="Gerader Verbinder 11"/>
          <p:cNvCxnSpPr/>
          <p:nvPr/>
        </p:nvCxnSpPr>
        <p:spPr>
          <a:xfrm>
            <a:off x="6576" y="4718794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/>
          <p:cNvCxnSpPr/>
          <p:nvPr/>
        </p:nvCxnSpPr>
        <p:spPr>
          <a:xfrm>
            <a:off x="6576" y="4753719"/>
            <a:ext cx="914400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hteck 16"/>
          <p:cNvSpPr/>
          <p:nvPr/>
        </p:nvSpPr>
        <p:spPr>
          <a:xfrm rot="16200000">
            <a:off x="6720912" y="2291783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</a:rPr>
              <a:t>https://media.springernature.com/lw736/springer-cms/rest/v1/img/13448294/v4/4by3</a:t>
            </a:r>
          </a:p>
        </p:txBody>
      </p:sp>
      <p:cxnSp>
        <p:nvCxnSpPr>
          <p:cNvPr id="19" name="Gerader Verbinder 18"/>
          <p:cNvCxnSpPr/>
          <p:nvPr/>
        </p:nvCxnSpPr>
        <p:spPr>
          <a:xfrm>
            <a:off x="5796136" y="4941168"/>
            <a:ext cx="0" cy="16613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Grafik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949" y="5805264"/>
            <a:ext cx="2284109" cy="797258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9" t="32988" r="4635" b="34878"/>
          <a:stretch/>
        </p:blipFill>
        <p:spPr>
          <a:xfrm>
            <a:off x="1702492" y="5951849"/>
            <a:ext cx="1286550" cy="377092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021288"/>
            <a:ext cx="830979" cy="238214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186" y="5048735"/>
            <a:ext cx="1317719" cy="6839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2832041" y="1725674"/>
            <a:ext cx="4000825" cy="3291565"/>
            <a:chOff x="231583" y="1580337"/>
            <a:chExt cx="4000825" cy="3291565"/>
          </a:xfrm>
        </p:grpSpPr>
        <p:sp>
          <p:nvSpPr>
            <p:cNvPr id="10" name="Rectangle 1"/>
            <p:cNvSpPr>
              <a:spLocks/>
            </p:cNvSpPr>
            <p:nvPr/>
          </p:nvSpPr>
          <p:spPr bwMode="auto">
            <a:xfrm>
              <a:off x="231583" y="3830136"/>
              <a:ext cx="4000825" cy="3490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35691" tIns="35691" rIns="35691" bIns="35691" anchor="ctr">
              <a:spAutoFit/>
            </a:bodyPr>
            <a:lstStyle/>
            <a:p>
              <a:pPr algn="ctr" defTabSz="410478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b="1" dirty="0" smtClean="0">
                  <a:solidFill>
                    <a:srgbClr val="484848"/>
                  </a:solidFill>
                  <a:latin typeface="Arial" panose="020B0604020202020204" pitchFamily="34" charset="0"/>
                  <a:ea typeface="Helvetica" charset="0"/>
                  <a:cs typeface="Arial" panose="020B0604020202020204" pitchFamily="34" charset="0"/>
                  <a:sym typeface="Helvetica" charset="0"/>
                </a:rPr>
                <a:t>Dezentral</a:t>
              </a:r>
              <a:endParaRPr lang="de-DE" altLang="de-DE" sz="1200" dirty="0" smtClean="0">
                <a:solidFill>
                  <a:srgbClr val="484848"/>
                </a:solidFill>
                <a:latin typeface="Arial" panose="020B0604020202020204" pitchFamily="34" charset="0"/>
                <a:ea typeface="Helvetica" charset="0"/>
                <a:cs typeface="Arial" panose="020B0604020202020204" pitchFamily="34" charset="0"/>
                <a:sym typeface="Helvetica" charset="0"/>
              </a:endParaRPr>
            </a:p>
          </p:txBody>
        </p:sp>
        <p:sp>
          <p:nvSpPr>
            <p:cNvPr id="12" name="Rectangle 4"/>
            <p:cNvSpPr>
              <a:spLocks/>
            </p:cNvSpPr>
            <p:nvPr/>
          </p:nvSpPr>
          <p:spPr bwMode="auto">
            <a:xfrm>
              <a:off x="1136320" y="4225571"/>
              <a:ext cx="1920398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410478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de-DE" sz="1400" dirty="0">
                  <a:solidFill>
                    <a:srgbClr val="53585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Helvetica Light" charset="0"/>
                </a:rPr>
                <a:t>Distribution of power</a:t>
              </a:r>
            </a:p>
            <a:p>
              <a:pPr algn="ctr" defTabSz="410478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de-DE" sz="1400" dirty="0">
                  <a:solidFill>
                    <a:srgbClr val="53585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Helvetica Light" charset="0"/>
                </a:rPr>
                <a:t>Sword tolerant / resilient</a:t>
              </a:r>
            </a:p>
            <a:p>
              <a:pPr algn="ctr" defTabSz="410478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de-DE" sz="1400" dirty="0">
                  <a:solidFill>
                    <a:srgbClr val="53585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Helvetica Light" charset="0"/>
                </a:rPr>
                <a:t>Slow decision-making</a:t>
              </a:r>
              <a:endParaRPr lang="de-DE" altLang="de-DE" sz="1400" dirty="0">
                <a:solidFill>
                  <a:srgbClr val="53585F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 charset="0"/>
              </a:endParaRPr>
            </a:p>
          </p:txBody>
        </p:sp>
        <p:pic>
          <p:nvPicPr>
            <p:cNvPr id="14" name="Picture 6" descr="pasted-image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069" y="1580337"/>
              <a:ext cx="2567285" cy="1491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3" name="Gruppieren 2"/>
          <p:cNvGrpSpPr/>
          <p:nvPr/>
        </p:nvGrpSpPr>
        <p:grpSpPr>
          <a:xfrm>
            <a:off x="-266259" y="1359482"/>
            <a:ext cx="3950850" cy="3884059"/>
            <a:chOff x="5018791" y="1216928"/>
            <a:chExt cx="3950850" cy="3884059"/>
          </a:xfrm>
        </p:grpSpPr>
        <p:sp>
          <p:nvSpPr>
            <p:cNvPr id="11" name="Rectangle 3"/>
            <p:cNvSpPr>
              <a:spLocks/>
            </p:cNvSpPr>
            <p:nvPr/>
          </p:nvSpPr>
          <p:spPr bwMode="auto">
            <a:xfrm>
              <a:off x="5018791" y="3830136"/>
              <a:ext cx="3950850" cy="3490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35691" tIns="35691" rIns="35691" bIns="35691" anchor="ctr">
              <a:spAutoFit/>
            </a:bodyPr>
            <a:lstStyle/>
            <a:p>
              <a:pPr algn="ctr" defTabSz="410478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b="1" dirty="0" smtClean="0">
                  <a:solidFill>
                    <a:srgbClr val="484848"/>
                  </a:solidFill>
                  <a:latin typeface="Arial" panose="020B0604020202020204" pitchFamily="34" charset="0"/>
                  <a:ea typeface="Helvetica" charset="0"/>
                  <a:cs typeface="Arial" panose="020B0604020202020204" pitchFamily="34" charset="0"/>
                  <a:sym typeface="Helvetica" charset="0"/>
                </a:rPr>
                <a:t>Zentral</a:t>
              </a:r>
              <a:endParaRPr lang="de-DE" altLang="de-DE" sz="1200" dirty="0" smtClean="0">
                <a:solidFill>
                  <a:srgbClr val="484848"/>
                </a:solidFill>
                <a:latin typeface="Arial" panose="020B0604020202020204" pitchFamily="34" charset="0"/>
                <a:ea typeface="Helvetica" charset="0"/>
                <a:cs typeface="Arial" panose="020B0604020202020204" pitchFamily="34" charset="0"/>
                <a:sym typeface="Helvetica" charset="0"/>
              </a:endParaRPr>
            </a:p>
          </p:txBody>
        </p:sp>
        <p:sp>
          <p:nvSpPr>
            <p:cNvPr id="13" name="Rectangle 5"/>
            <p:cNvSpPr>
              <a:spLocks/>
            </p:cNvSpPr>
            <p:nvPr/>
          </p:nvSpPr>
          <p:spPr bwMode="auto">
            <a:xfrm>
              <a:off x="6019052" y="4239213"/>
              <a:ext cx="1849865" cy="8617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410478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de-DE" sz="1400" dirty="0">
                  <a:solidFill>
                    <a:srgbClr val="53585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Helvetica Light" charset="0"/>
                </a:rPr>
                <a:t>Faster decision-making</a:t>
              </a:r>
            </a:p>
            <a:p>
              <a:pPr algn="ctr" defTabSz="410478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de-DE" sz="1400" dirty="0">
                  <a:solidFill>
                    <a:srgbClr val="53585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Helvetica Light" charset="0"/>
                </a:rPr>
                <a:t>Reduced redundancy</a:t>
              </a:r>
            </a:p>
            <a:p>
              <a:pPr algn="ctr" defTabSz="410478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de-DE" sz="1400" dirty="0">
                  <a:solidFill>
                    <a:srgbClr val="53585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Helvetica Light" charset="0"/>
                </a:rPr>
                <a:t>Centralization of power</a:t>
              </a:r>
            </a:p>
            <a:p>
              <a:pPr algn="ctr" defTabSz="410478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de-DE" sz="1400" dirty="0">
                  <a:solidFill>
                    <a:srgbClr val="53585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Helvetica Light" charset="0"/>
                </a:rPr>
                <a:t>Central point of failure</a:t>
              </a:r>
              <a:endParaRPr lang="de-DE" altLang="de-DE" sz="1400" dirty="0">
                <a:solidFill>
                  <a:srgbClr val="53585F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 charset="0"/>
              </a:endParaRPr>
            </a:p>
          </p:txBody>
        </p:sp>
        <p:pic>
          <p:nvPicPr>
            <p:cNvPr id="15" name="Picture 7" descr="pasted-image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151" y="1216928"/>
              <a:ext cx="2104057" cy="21040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cxnSp>
        <p:nvCxnSpPr>
          <p:cNvPr id="5" name="Gerader Verbinder 4"/>
          <p:cNvCxnSpPr/>
          <p:nvPr/>
        </p:nvCxnSpPr>
        <p:spPr>
          <a:xfrm>
            <a:off x="3203848" y="1228479"/>
            <a:ext cx="0" cy="525658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Gerader Verbinder 18"/>
          <p:cNvCxnSpPr/>
          <p:nvPr/>
        </p:nvCxnSpPr>
        <p:spPr>
          <a:xfrm>
            <a:off x="6372200" y="1268760"/>
            <a:ext cx="0" cy="525658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7" name="Gruppieren 6"/>
          <p:cNvGrpSpPr/>
          <p:nvPr/>
        </p:nvGrpSpPr>
        <p:grpSpPr>
          <a:xfrm>
            <a:off x="6360091" y="1547915"/>
            <a:ext cx="2783909" cy="4761985"/>
            <a:chOff x="6360091" y="1501558"/>
            <a:chExt cx="2783909" cy="4761985"/>
          </a:xfrm>
        </p:grpSpPr>
        <p:pic>
          <p:nvPicPr>
            <p:cNvPr id="16" name="Grafik 15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732" t="11986" r="4878" b="50725"/>
            <a:stretch/>
          </p:blipFill>
          <p:spPr>
            <a:xfrm>
              <a:off x="6588224" y="1501558"/>
              <a:ext cx="2160240" cy="2016224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17" name="Rectangle 1"/>
            <p:cNvSpPr>
              <a:spLocks/>
            </p:cNvSpPr>
            <p:nvPr/>
          </p:nvSpPr>
          <p:spPr bwMode="auto">
            <a:xfrm>
              <a:off x="6372200" y="3897052"/>
              <a:ext cx="2771800" cy="3490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35691" tIns="35691" rIns="35691" bIns="35691" anchor="ctr">
              <a:spAutoFit/>
            </a:bodyPr>
            <a:lstStyle/>
            <a:p>
              <a:pPr algn="ctr" defTabSz="410478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b="1" dirty="0" smtClean="0">
                  <a:solidFill>
                    <a:srgbClr val="484848"/>
                  </a:solidFill>
                  <a:latin typeface="Arial" panose="020B0604020202020204" pitchFamily="34" charset="0"/>
                  <a:ea typeface="Helvetica" charset="0"/>
                  <a:cs typeface="Arial" panose="020B0604020202020204" pitchFamily="34" charset="0"/>
                  <a:sym typeface="Helvetica" charset="0"/>
                </a:rPr>
                <a:t>Verteiltes Hauptbuch</a:t>
              </a:r>
              <a:endParaRPr lang="de-DE" altLang="de-DE" sz="1200" dirty="0" smtClean="0">
                <a:solidFill>
                  <a:srgbClr val="484848"/>
                </a:solidFill>
                <a:latin typeface="Arial" panose="020B0604020202020204" pitchFamily="34" charset="0"/>
                <a:ea typeface="Helvetica" charset="0"/>
                <a:cs typeface="Arial" panose="020B0604020202020204" pitchFamily="34" charset="0"/>
                <a:sym typeface="Helvetica" charset="0"/>
              </a:endParaRPr>
            </a:p>
          </p:txBody>
        </p:sp>
        <p:sp>
          <p:nvSpPr>
            <p:cNvPr id="18" name="Rectangle 4"/>
            <p:cNvSpPr>
              <a:spLocks/>
            </p:cNvSpPr>
            <p:nvPr/>
          </p:nvSpPr>
          <p:spPr bwMode="auto">
            <a:xfrm>
              <a:off x="6444207" y="4324551"/>
              <a:ext cx="2699793" cy="19389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410478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de-DE" sz="1400" u="sng" dirty="0">
                  <a:solidFill>
                    <a:srgbClr val="53585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Helvetica Light" charset="0"/>
                </a:rPr>
                <a:t>Private:</a:t>
              </a:r>
              <a:r>
                <a:rPr lang="en-US" altLang="de-DE" sz="1400" dirty="0">
                  <a:solidFill>
                    <a:srgbClr val="53585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Helvetica Light" charset="0"/>
                </a:rPr>
                <a:t> Each user has a copy of the ledger and participates in confirming transactions </a:t>
              </a:r>
              <a:r>
                <a:rPr lang="en-US" altLang="de-DE" sz="1400" dirty="0" smtClean="0">
                  <a:solidFill>
                    <a:srgbClr val="53585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Helvetica Light" charset="0"/>
                </a:rPr>
                <a:t>independently</a:t>
              </a:r>
            </a:p>
            <a:p>
              <a:pPr algn="ctr" defTabSz="410478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de-DE" sz="1400" dirty="0" smtClean="0">
                <a:solidFill>
                  <a:srgbClr val="53585F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 charset="0"/>
              </a:endParaRPr>
            </a:p>
            <a:p>
              <a:pPr algn="ctr" defTabSz="410478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de-DE" sz="1400" u="sng" dirty="0">
                  <a:solidFill>
                    <a:srgbClr val="53585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Helvetica Light" charset="0"/>
                </a:rPr>
                <a:t>Public:</a:t>
              </a:r>
              <a:r>
                <a:rPr lang="en-US" altLang="de-DE" sz="1400" dirty="0">
                  <a:solidFill>
                    <a:srgbClr val="53585F"/>
                  </a:solidFill>
                  <a:latin typeface="Arial" panose="020B0604020202020204" pitchFamily="34" charset="0"/>
                  <a:cs typeface="Arial" panose="020B0604020202020204" pitchFamily="34" charset="0"/>
                  <a:sym typeface="Helvetica Light" charset="0"/>
                </a:rPr>
                <a:t> Authorization is required so that users can have a copy of the ledger and participate in the confirmation of the transaction</a:t>
              </a:r>
              <a:endParaRPr lang="de-DE" altLang="de-DE" sz="1400" dirty="0">
                <a:solidFill>
                  <a:srgbClr val="53585F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 charset="0"/>
              </a:endParaRPr>
            </a:p>
          </p:txBody>
        </p:sp>
        <p:sp>
          <p:nvSpPr>
            <p:cNvPr id="21" name="Rectangle 1"/>
            <p:cNvSpPr>
              <a:spLocks/>
            </p:cNvSpPr>
            <p:nvPr/>
          </p:nvSpPr>
          <p:spPr bwMode="auto">
            <a:xfrm>
              <a:off x="6360091" y="3674869"/>
              <a:ext cx="2771800" cy="287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35691" tIns="35691" rIns="35691" bIns="35691" anchor="ctr">
              <a:spAutoFit/>
            </a:bodyPr>
            <a:lstStyle/>
            <a:p>
              <a:pPr algn="ctr" defTabSz="410478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sz="1400" dirty="0" smtClean="0">
                  <a:solidFill>
                    <a:srgbClr val="484848"/>
                  </a:solidFill>
                  <a:latin typeface="Arial" panose="020B0604020202020204" pitchFamily="34" charset="0"/>
                  <a:ea typeface="Helvetica" charset="0"/>
                  <a:cs typeface="Arial" panose="020B0604020202020204" pitchFamily="34" charset="0"/>
                  <a:sym typeface="Helvetica" charset="0"/>
                </a:rPr>
                <a:t>Distributed </a:t>
              </a:r>
              <a:r>
                <a:rPr lang="de-DE" altLang="de-DE" sz="1400" dirty="0" err="1" smtClean="0">
                  <a:solidFill>
                    <a:srgbClr val="484848"/>
                  </a:solidFill>
                  <a:latin typeface="Arial" panose="020B0604020202020204" pitchFamily="34" charset="0"/>
                  <a:ea typeface="Helvetica" charset="0"/>
                  <a:cs typeface="Arial" panose="020B0604020202020204" pitchFamily="34" charset="0"/>
                  <a:sym typeface="Helvetica" charset="0"/>
                </a:rPr>
                <a:t>Ledger</a:t>
              </a:r>
              <a:endParaRPr lang="de-DE" altLang="de-DE" sz="1050" dirty="0" smtClean="0">
                <a:solidFill>
                  <a:srgbClr val="484848"/>
                </a:solidFill>
                <a:latin typeface="Arial" panose="020B0604020202020204" pitchFamily="34" charset="0"/>
                <a:ea typeface="Helvetica" charset="0"/>
                <a:cs typeface="Arial" panose="020B0604020202020204" pitchFamily="34" charset="0"/>
                <a:sym typeface="Helvetica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162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000" y="1764000"/>
            <a:ext cx="5976664" cy="3361873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1944036" y="5085184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P2P-Netzwerk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52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0173"/>
            <a:ext cx="9144000" cy="453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8003" y="0"/>
            <a:ext cx="12240683" cy="6885384"/>
          </a:xfrm>
          <a:prstGeom prst="rect">
            <a:avLst/>
          </a:prstGeom>
        </p:spPr>
      </p:pic>
      <p:sp>
        <p:nvSpPr>
          <p:cNvPr id="4" name="Legende mit Linie 1 (Akzentuierungsbalken) 3"/>
          <p:cNvSpPr/>
          <p:nvPr/>
        </p:nvSpPr>
        <p:spPr>
          <a:xfrm>
            <a:off x="1404325" y="908720"/>
            <a:ext cx="1008112" cy="864096"/>
          </a:xfrm>
          <a:prstGeom prst="accentCallout1">
            <a:avLst>
              <a:gd name="adj1" fmla="val 23853"/>
              <a:gd name="adj2" fmla="val 106247"/>
              <a:gd name="adj3" fmla="val 72589"/>
              <a:gd name="adj4" fmla="val 194089"/>
            </a:avLst>
          </a:prstGeom>
          <a:solidFill>
            <a:schemeClr val="tx1">
              <a:alpha val="68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Knoten </a:t>
            </a:r>
          </a:p>
          <a:p>
            <a:pPr algn="ctr"/>
            <a:r>
              <a:rPr lang="de-DE" dirty="0" smtClean="0"/>
              <a:t>Peer (A)</a:t>
            </a:r>
            <a:endParaRPr lang="en-US" dirty="0"/>
          </a:p>
        </p:txBody>
      </p:sp>
      <p:sp>
        <p:nvSpPr>
          <p:cNvPr id="6" name="Legende mit Linie 1 (Akzentuierungsbalken) 5"/>
          <p:cNvSpPr/>
          <p:nvPr/>
        </p:nvSpPr>
        <p:spPr>
          <a:xfrm>
            <a:off x="6588901" y="2708920"/>
            <a:ext cx="1008112" cy="864096"/>
          </a:xfrm>
          <a:prstGeom prst="accentCallout1">
            <a:avLst>
              <a:gd name="adj1" fmla="val 29381"/>
              <a:gd name="adj2" fmla="val -10856"/>
              <a:gd name="adj3" fmla="val 93911"/>
              <a:gd name="adj4" fmla="val -50271"/>
            </a:avLst>
          </a:prstGeom>
          <a:solidFill>
            <a:schemeClr val="tx1">
              <a:alpha val="68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Knoten </a:t>
            </a:r>
          </a:p>
          <a:p>
            <a:pPr algn="ctr"/>
            <a:r>
              <a:rPr lang="de-DE" dirty="0" smtClean="0"/>
              <a:t>Peer (B)</a:t>
            </a:r>
            <a:endParaRPr lang="en-US" dirty="0"/>
          </a:p>
        </p:txBody>
      </p:sp>
      <p:sp>
        <p:nvSpPr>
          <p:cNvPr id="11" name="Freihandform 10"/>
          <p:cNvSpPr/>
          <p:nvPr/>
        </p:nvSpPr>
        <p:spPr>
          <a:xfrm>
            <a:off x="3357313" y="1490879"/>
            <a:ext cx="2726855" cy="2010129"/>
          </a:xfrm>
          <a:custGeom>
            <a:avLst/>
            <a:gdLst>
              <a:gd name="connsiteX0" fmla="*/ 0 w 2763671"/>
              <a:gd name="connsiteY0" fmla="*/ 17199 h 2057539"/>
              <a:gd name="connsiteX1" fmla="*/ 1596788 w 2763671"/>
              <a:gd name="connsiteY1" fmla="*/ 296978 h 2057539"/>
              <a:gd name="connsiteX2" fmla="*/ 2763671 w 2763671"/>
              <a:gd name="connsiteY2" fmla="*/ 2057539 h 2057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63671" h="2057539">
                <a:moveTo>
                  <a:pt x="0" y="17199"/>
                </a:moveTo>
                <a:cubicBezTo>
                  <a:pt x="568088" y="-12940"/>
                  <a:pt x="1136176" y="-43079"/>
                  <a:pt x="1596788" y="296978"/>
                </a:cubicBezTo>
                <a:cubicBezTo>
                  <a:pt x="2057400" y="637035"/>
                  <a:pt x="2560092" y="1697011"/>
                  <a:pt x="2763671" y="2057539"/>
                </a:cubicBezTo>
              </a:path>
            </a:pathLst>
          </a:custGeom>
          <a:ln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llipse 11"/>
          <p:cNvSpPr/>
          <p:nvPr/>
        </p:nvSpPr>
        <p:spPr>
          <a:xfrm>
            <a:off x="3197555" y="1354931"/>
            <a:ext cx="350044" cy="319088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llipse 12"/>
          <p:cNvSpPr/>
          <p:nvPr/>
        </p:nvSpPr>
        <p:spPr>
          <a:xfrm>
            <a:off x="5916930" y="3387090"/>
            <a:ext cx="268878" cy="300990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egende mit Linie 1 (ohne Rahmen) 4"/>
          <p:cNvSpPr/>
          <p:nvPr/>
        </p:nvSpPr>
        <p:spPr>
          <a:xfrm>
            <a:off x="5827970" y="1659565"/>
            <a:ext cx="1799523" cy="293939"/>
          </a:xfrm>
          <a:prstGeom prst="callout1">
            <a:avLst>
              <a:gd name="adj1" fmla="val 55784"/>
              <a:gd name="adj2" fmla="val 136"/>
              <a:gd name="adj3" fmla="val 112500"/>
              <a:gd name="adj4" fmla="val -38333"/>
            </a:avLst>
          </a:prstGeom>
          <a:solidFill>
            <a:schemeClr val="tx1">
              <a:alpha val="50000"/>
            </a:schemeClr>
          </a:solidFill>
          <a:ln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 smtClean="0">
                <a:solidFill>
                  <a:srgbClr val="E69454"/>
                </a:solidFill>
              </a:rPr>
              <a:t>communication</a:t>
            </a:r>
            <a:endParaRPr lang="de-DE" dirty="0">
              <a:solidFill>
                <a:srgbClr val="E69454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2180157" y="5623500"/>
            <a:ext cx="4784362" cy="1261884"/>
          </a:xfrm>
          <a:prstGeom prst="rect">
            <a:avLst/>
          </a:prstGeom>
          <a:solidFill>
            <a:schemeClr val="tx1">
              <a:alpha val="5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6000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BLOCKCHAIN</a:t>
            </a:r>
            <a:r>
              <a:rPr lang="de-DE" sz="1600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de-DE" sz="1600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e-DE" sz="1600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„World Computer“</a:t>
            </a:r>
            <a:endParaRPr lang="de-DE" sz="16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4492955" y="3907631"/>
            <a:ext cx="350044" cy="319088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llipse 13"/>
          <p:cNvSpPr/>
          <p:nvPr/>
        </p:nvSpPr>
        <p:spPr>
          <a:xfrm>
            <a:off x="4295775" y="3369469"/>
            <a:ext cx="402963" cy="383713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Ellipse 14"/>
          <p:cNvSpPr/>
          <p:nvPr/>
        </p:nvSpPr>
        <p:spPr>
          <a:xfrm>
            <a:off x="5926087" y="4195762"/>
            <a:ext cx="181819" cy="212140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Ellipse 15"/>
          <p:cNvSpPr/>
          <p:nvPr/>
        </p:nvSpPr>
        <p:spPr>
          <a:xfrm>
            <a:off x="6228184" y="4293394"/>
            <a:ext cx="210716" cy="232120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Ellipse 16"/>
          <p:cNvSpPr/>
          <p:nvPr/>
        </p:nvSpPr>
        <p:spPr>
          <a:xfrm>
            <a:off x="5926087" y="4487148"/>
            <a:ext cx="262782" cy="263446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llipse 17"/>
          <p:cNvSpPr/>
          <p:nvPr/>
        </p:nvSpPr>
        <p:spPr>
          <a:xfrm>
            <a:off x="5519440" y="4657725"/>
            <a:ext cx="100310" cy="90591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llipse 18"/>
          <p:cNvSpPr/>
          <p:nvPr/>
        </p:nvSpPr>
        <p:spPr>
          <a:xfrm>
            <a:off x="5326856" y="5091113"/>
            <a:ext cx="135732" cy="130968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Ellipse 19"/>
          <p:cNvSpPr/>
          <p:nvPr/>
        </p:nvSpPr>
        <p:spPr>
          <a:xfrm>
            <a:off x="4893469" y="4929188"/>
            <a:ext cx="271461" cy="226218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Ellipse 20"/>
          <p:cNvSpPr/>
          <p:nvPr/>
        </p:nvSpPr>
        <p:spPr>
          <a:xfrm>
            <a:off x="5068985" y="4276094"/>
            <a:ext cx="100310" cy="90591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Ellipse 22"/>
          <p:cNvSpPr/>
          <p:nvPr/>
        </p:nvSpPr>
        <p:spPr>
          <a:xfrm>
            <a:off x="5453063" y="3581799"/>
            <a:ext cx="100310" cy="90591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Ellipse 23"/>
          <p:cNvSpPr/>
          <p:nvPr/>
        </p:nvSpPr>
        <p:spPr>
          <a:xfrm>
            <a:off x="4591049" y="2833689"/>
            <a:ext cx="207169" cy="214312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Ellipse 24"/>
          <p:cNvSpPr/>
          <p:nvPr/>
        </p:nvSpPr>
        <p:spPr>
          <a:xfrm>
            <a:off x="5015555" y="2346598"/>
            <a:ext cx="207169" cy="214312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llipse 25"/>
          <p:cNvSpPr/>
          <p:nvPr/>
        </p:nvSpPr>
        <p:spPr>
          <a:xfrm>
            <a:off x="4281888" y="1892670"/>
            <a:ext cx="207169" cy="214312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Ellipse 26"/>
          <p:cNvSpPr/>
          <p:nvPr/>
        </p:nvSpPr>
        <p:spPr>
          <a:xfrm>
            <a:off x="3431381" y="2338387"/>
            <a:ext cx="140494" cy="123825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Ellipse 27"/>
          <p:cNvSpPr/>
          <p:nvPr/>
        </p:nvSpPr>
        <p:spPr>
          <a:xfrm>
            <a:off x="3287066" y="2055400"/>
            <a:ext cx="140494" cy="123825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Ellipse 28"/>
          <p:cNvSpPr/>
          <p:nvPr/>
        </p:nvSpPr>
        <p:spPr>
          <a:xfrm>
            <a:off x="3561159" y="1810491"/>
            <a:ext cx="140494" cy="123825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Ellipse 29"/>
          <p:cNvSpPr/>
          <p:nvPr/>
        </p:nvSpPr>
        <p:spPr>
          <a:xfrm>
            <a:off x="3851276" y="1674019"/>
            <a:ext cx="140494" cy="123825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Ellipse 30"/>
          <p:cNvSpPr/>
          <p:nvPr/>
        </p:nvSpPr>
        <p:spPr>
          <a:xfrm>
            <a:off x="3205468" y="1792354"/>
            <a:ext cx="140494" cy="123825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Ellipse 31"/>
          <p:cNvSpPr/>
          <p:nvPr/>
        </p:nvSpPr>
        <p:spPr>
          <a:xfrm>
            <a:off x="2895571" y="1735931"/>
            <a:ext cx="140494" cy="123825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Ellipse 32"/>
          <p:cNvSpPr/>
          <p:nvPr/>
        </p:nvSpPr>
        <p:spPr>
          <a:xfrm>
            <a:off x="2908300" y="1473200"/>
            <a:ext cx="92073" cy="92075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Ellipse 33"/>
          <p:cNvSpPr/>
          <p:nvPr/>
        </p:nvSpPr>
        <p:spPr>
          <a:xfrm>
            <a:off x="3131841" y="1268760"/>
            <a:ext cx="63830" cy="72008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Ellipse 34"/>
          <p:cNvSpPr/>
          <p:nvPr/>
        </p:nvSpPr>
        <p:spPr>
          <a:xfrm>
            <a:off x="5151137" y="2874234"/>
            <a:ext cx="170557" cy="173767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Ellipse 35"/>
          <p:cNvSpPr/>
          <p:nvPr/>
        </p:nvSpPr>
        <p:spPr>
          <a:xfrm>
            <a:off x="6438900" y="3643790"/>
            <a:ext cx="137230" cy="145250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Ellipse 36"/>
          <p:cNvSpPr/>
          <p:nvPr/>
        </p:nvSpPr>
        <p:spPr>
          <a:xfrm>
            <a:off x="6576130" y="3823822"/>
            <a:ext cx="65222" cy="73084"/>
          </a:xfrm>
          <a:prstGeom prst="ellipse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33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82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88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00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06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1" grpId="0" animBg="1"/>
      <p:bldP spid="12" grpId="0" animBg="1"/>
      <p:bldP spid="12" grpId="1" animBg="1"/>
      <p:bldP spid="13" grpId="0" animBg="1"/>
      <p:bldP spid="13" grpId="1" animBg="1"/>
      <p:bldP spid="5" grpId="0" animBg="1"/>
      <p:bldP spid="2" grpId="0" animBg="1"/>
      <p:bldP spid="10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/>
          <a:srcRect t="13968"/>
          <a:stretch/>
        </p:blipFill>
        <p:spPr>
          <a:xfrm>
            <a:off x="467544" y="1640235"/>
            <a:ext cx="8424936" cy="4320480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467544" y="5805264"/>
            <a:ext cx="86764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800" dirty="0">
              <a:latin typeface="Arial" panose="020B0604020202020204" pitchFamily="34" charset="0"/>
            </a:endParaRPr>
          </a:p>
          <a:p>
            <a:r>
              <a:rPr lang="de-DE" sz="800" dirty="0">
                <a:latin typeface="Arial" panose="020B0604020202020204" pitchFamily="34" charset="0"/>
              </a:rPr>
              <a:t> Quelle: FSBC Working Paper (APRIL </a:t>
            </a:r>
            <a:r>
              <a:rPr lang="de-DE" sz="800" dirty="0" smtClean="0">
                <a:latin typeface="Arial" panose="020B0604020202020204" pitchFamily="34" charset="0"/>
              </a:rPr>
              <a:t>2018); Rechtliche </a:t>
            </a:r>
            <a:r>
              <a:rPr lang="de-DE" sz="800" dirty="0">
                <a:latin typeface="Arial" panose="020B0604020202020204" pitchFamily="34" charset="0"/>
              </a:rPr>
              <a:t>und marktorganisatorische Anforderungen an den P2P-Stromhandel </a:t>
            </a:r>
            <a:endParaRPr lang="de-DE" sz="800" dirty="0"/>
          </a:p>
        </p:txBody>
      </p:sp>
      <p:sp>
        <p:nvSpPr>
          <p:cNvPr id="20" name="Textfeld 19"/>
          <p:cNvSpPr txBox="1"/>
          <p:nvPr/>
        </p:nvSpPr>
        <p:spPr>
          <a:xfrm>
            <a:off x="467544" y="1095127"/>
            <a:ext cx="7411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Required infrastructure for P2P electricity trading</a:t>
            </a: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115616" y="4365104"/>
            <a:ext cx="1296144" cy="576064"/>
          </a:xfrm>
          <a:prstGeom prst="rect">
            <a:avLst/>
          </a:prstGeom>
          <a:solidFill>
            <a:srgbClr val="FFFF00">
              <a:alpha val="20000"/>
            </a:srgbClr>
          </a:solidFill>
          <a:ln w="254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338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7312"/>
            <a:ext cx="9144000" cy="4581968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0" y="5927144"/>
            <a:ext cx="205697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/>
              <a:t>Quelle: https</a:t>
            </a:r>
            <a:r>
              <a:rPr lang="de-DE" sz="800" dirty="0"/>
              <a:t>://i.imgur.com/SJMeCBU.jpg</a:t>
            </a:r>
          </a:p>
        </p:txBody>
      </p:sp>
    </p:spTree>
    <p:extLst>
      <p:ext uri="{BB962C8B-B14F-4D97-AF65-F5344CB8AC3E}">
        <p14:creationId xmlns:p14="http://schemas.microsoft.com/office/powerpoint/2010/main" val="29125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 rot="16200000">
            <a:off x="268865" y="4350505"/>
            <a:ext cx="407034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/>
              <a:t>Quelle: </a:t>
            </a:r>
            <a:r>
              <a:rPr lang="de-DE" sz="800" dirty="0"/>
              <a:t>https://blockchainhub.net/blog/blog/mapping-the-german-blockchain-ecosystem/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980728"/>
            <a:ext cx="4608512" cy="551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46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467544" y="1095127"/>
            <a:ext cx="8676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Einführung und Einsatzfelder der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Blockchain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-Technologie</a:t>
            </a:r>
          </a:p>
        </p:txBody>
      </p:sp>
      <p:sp>
        <p:nvSpPr>
          <p:cNvPr id="15" name="Rechteck 14"/>
          <p:cNvSpPr/>
          <p:nvPr/>
        </p:nvSpPr>
        <p:spPr>
          <a:xfrm>
            <a:off x="467544" y="3303593"/>
            <a:ext cx="86764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200" dirty="0" smtClean="0"/>
              <a:t>Bundesministerium für Wirtschaft und Energie &amp; Bundesministerium der Finanzen; </a:t>
            </a:r>
            <a:r>
              <a:rPr lang="de-DE" sz="1200" i="1" dirty="0" err="1" smtClean="0"/>
              <a:t>Blockchain</a:t>
            </a:r>
            <a:r>
              <a:rPr lang="de-DE" sz="1200" i="1" dirty="0" smtClean="0"/>
              <a:t>-Strategie </a:t>
            </a:r>
            <a:r>
              <a:rPr lang="de-DE" sz="1200" i="1" dirty="0"/>
              <a:t>der </a:t>
            </a:r>
            <a:r>
              <a:rPr lang="de-DE" sz="1200" i="1" dirty="0" smtClean="0"/>
              <a:t>Bundesregierung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200" dirty="0" err="1"/>
              <a:t>Blockchain</a:t>
            </a:r>
            <a:r>
              <a:rPr lang="de-DE" sz="1200" dirty="0"/>
              <a:t> Bundesverband e.V.; </a:t>
            </a:r>
            <a:r>
              <a:rPr lang="de-DE" sz="1200" dirty="0" err="1" smtClean="0"/>
              <a:t>Blockchain</a:t>
            </a:r>
            <a:r>
              <a:rPr lang="de-DE" sz="1200" dirty="0"/>
              <a:t> - Chancen und Herausforderungen einer </a:t>
            </a:r>
            <a:r>
              <a:rPr lang="de-DE" sz="1200" dirty="0" smtClean="0"/>
              <a:t>neuen digitalen </a:t>
            </a:r>
            <a:r>
              <a:rPr lang="de-DE" sz="1200" dirty="0"/>
              <a:t>Infrastruktur für </a:t>
            </a:r>
            <a:r>
              <a:rPr lang="de-DE" sz="1200" dirty="0" smtClean="0"/>
              <a:t>Deutschland; Version 1.1, 16.10.2017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200" dirty="0"/>
              <a:t>DIN; Geschäftsplan für ein DIN SPEC-Projekt nach dem PAS-Verfahren zum </a:t>
            </a:r>
            <a:r>
              <a:rPr lang="de-DE" sz="1200" dirty="0" smtClean="0"/>
              <a:t>Thema „</a:t>
            </a:r>
            <a:r>
              <a:rPr lang="de-DE" sz="1200" dirty="0"/>
              <a:t>Terminologie für Blockchains</a:t>
            </a:r>
            <a:r>
              <a:rPr lang="de-DE" sz="1200" dirty="0" smtClean="0"/>
              <a:t>“; Berlin, 27.04.2017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dirty="0"/>
              <a:t>ISO/TC 307 </a:t>
            </a:r>
            <a:r>
              <a:rPr lang="en-US" sz="1200" dirty="0" err="1"/>
              <a:t>Blockchain</a:t>
            </a:r>
            <a:r>
              <a:rPr lang="en-US" sz="1200" dirty="0"/>
              <a:t> and electronic distributed ledger </a:t>
            </a:r>
            <a:r>
              <a:rPr lang="en-US" sz="1200" dirty="0" smtClean="0"/>
              <a:t>technologies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200" dirty="0"/>
              <a:t>NIA 43-02-04 AA </a:t>
            </a:r>
            <a:r>
              <a:rPr lang="de-DE" sz="1200" dirty="0" err="1" smtClean="0"/>
              <a:t>Blockchain</a:t>
            </a:r>
            <a:r>
              <a:rPr lang="de-DE" sz="1200" dirty="0" smtClean="0"/>
              <a:t> </a:t>
            </a:r>
            <a:r>
              <a:rPr lang="de-DE" sz="1200" dirty="0"/>
              <a:t>und Technologien für verteilte elektronische Journale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200" dirty="0" smtClean="0"/>
              <a:t>Fraunhofer FIT – </a:t>
            </a:r>
            <a:r>
              <a:rPr lang="de-DE" sz="1200" dirty="0"/>
              <a:t>Projektgruppe Wirtschaftsinformatik; </a:t>
            </a:r>
            <a:r>
              <a:rPr lang="de-DE" sz="1200" i="1" dirty="0" err="1"/>
              <a:t>Blockchain</a:t>
            </a:r>
            <a:r>
              <a:rPr lang="de-DE" sz="1200" i="1" dirty="0"/>
              <a:t>: Grundlagen, Anwendungen und </a:t>
            </a:r>
            <a:r>
              <a:rPr lang="de-DE" sz="1200" i="1" dirty="0" smtClean="0"/>
              <a:t>Potenziale</a:t>
            </a:r>
            <a:r>
              <a:rPr lang="de-DE" sz="1200" dirty="0" smtClean="0"/>
              <a:t>; White Paper;</a:t>
            </a:r>
            <a:r>
              <a:rPr lang="de-DE" sz="1200" i="1" dirty="0" smtClean="0"/>
              <a:t> </a:t>
            </a:r>
            <a:r>
              <a:rPr lang="de-DE" sz="1200" dirty="0"/>
              <a:t>in: Fraunhofer FIT, Dezember, 2016, S. 1-54</a:t>
            </a:r>
            <a:endParaRPr lang="de-DE" sz="12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200" dirty="0" smtClean="0"/>
              <a:t>FSBC </a:t>
            </a:r>
            <a:r>
              <a:rPr lang="de-DE" sz="1200" dirty="0"/>
              <a:t>Working </a:t>
            </a:r>
            <a:r>
              <a:rPr lang="de-DE" sz="1200" dirty="0" smtClean="0"/>
              <a:t>Paper; </a:t>
            </a:r>
            <a:r>
              <a:rPr lang="de-DE" sz="1200" i="1" dirty="0" smtClean="0"/>
              <a:t>Entscheidungshilfe </a:t>
            </a:r>
            <a:r>
              <a:rPr lang="de-DE" sz="1200" i="1" dirty="0"/>
              <a:t>für </a:t>
            </a:r>
            <a:r>
              <a:rPr lang="de-DE" sz="1200" i="1" dirty="0" smtClean="0"/>
              <a:t>den Einsatz </a:t>
            </a:r>
            <a:r>
              <a:rPr lang="de-DE" sz="1200" i="1" dirty="0"/>
              <a:t>von </a:t>
            </a:r>
            <a:r>
              <a:rPr lang="de-DE" sz="1200" i="1" dirty="0" err="1" smtClean="0"/>
              <a:t>Blockchain</a:t>
            </a:r>
            <a:r>
              <a:rPr lang="de-DE" sz="1200" i="1" dirty="0" smtClean="0"/>
              <a:t>-Technologien in Unternehmen</a:t>
            </a:r>
            <a:r>
              <a:rPr lang="de-DE" sz="1200" i="1" dirty="0"/>
              <a:t>: </a:t>
            </a:r>
            <a:r>
              <a:rPr lang="de-DE" sz="1200" i="1" dirty="0" smtClean="0"/>
              <a:t>Vier Frameworks </a:t>
            </a:r>
            <a:r>
              <a:rPr lang="de-DE" sz="1200" i="1" dirty="0"/>
              <a:t>im </a:t>
            </a:r>
            <a:r>
              <a:rPr lang="de-DE" sz="1200" i="1" dirty="0" smtClean="0"/>
              <a:t>Vergleich</a:t>
            </a:r>
            <a:r>
              <a:rPr lang="de-DE" sz="1200" dirty="0"/>
              <a:t>; </a:t>
            </a:r>
            <a:endParaRPr lang="de-DE" sz="12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200" dirty="0" err="1" smtClean="0"/>
              <a:t>Shermin</a:t>
            </a:r>
            <a:r>
              <a:rPr lang="de-DE" sz="1200" dirty="0" smtClean="0"/>
              <a:t> </a:t>
            </a:r>
            <a:r>
              <a:rPr lang="de-DE" sz="1200" dirty="0" err="1" smtClean="0"/>
              <a:t>Voshmgir</a:t>
            </a:r>
            <a:r>
              <a:rPr lang="de-DE" sz="1200" dirty="0" smtClean="0"/>
              <a:t>; </a:t>
            </a:r>
            <a:r>
              <a:rPr lang="de-DE" sz="1200" i="1" dirty="0" smtClean="0"/>
              <a:t>Blockchains, Smart </a:t>
            </a:r>
            <a:r>
              <a:rPr lang="de-DE" sz="1200" i="1" dirty="0" err="1" smtClean="0"/>
              <a:t>Contracts</a:t>
            </a:r>
            <a:r>
              <a:rPr lang="de-DE" sz="1200" i="1" dirty="0" smtClean="0"/>
              <a:t> und das Dezentrale Web</a:t>
            </a:r>
            <a:r>
              <a:rPr lang="de-DE" sz="1200" dirty="0" smtClean="0"/>
              <a:t>; Technologie Stiftung </a:t>
            </a:r>
            <a:r>
              <a:rPr lang="de-DE" sz="1200" dirty="0" smtClean="0"/>
              <a:t>Berlin; </a:t>
            </a:r>
            <a:r>
              <a:rPr lang="de-DE" sz="1200" dirty="0" smtClean="0"/>
              <a:t>2016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200" dirty="0" smtClean="0"/>
              <a:t>Garrick </a:t>
            </a:r>
            <a:r>
              <a:rPr lang="de-DE" sz="1200" dirty="0" err="1"/>
              <a:t>Hileman</a:t>
            </a:r>
            <a:r>
              <a:rPr lang="de-DE" sz="1200" dirty="0"/>
              <a:t> &amp; Michel Rauchs; </a:t>
            </a:r>
            <a:r>
              <a:rPr lang="de-DE" sz="1200" i="1" dirty="0"/>
              <a:t>GLOBAL </a:t>
            </a:r>
            <a:r>
              <a:rPr lang="de-DE" sz="1200" i="1" dirty="0" smtClean="0"/>
              <a:t>BLOCKCHAIN BENCHMARKING STUDY</a:t>
            </a:r>
            <a:r>
              <a:rPr lang="de-DE" sz="1200" dirty="0" smtClean="0"/>
              <a:t>; University </a:t>
            </a:r>
            <a:r>
              <a:rPr lang="de-DE" sz="1200" dirty="0" err="1" smtClean="0"/>
              <a:t>of</a:t>
            </a:r>
            <a:r>
              <a:rPr lang="de-DE" sz="1200" dirty="0" smtClean="0"/>
              <a:t> Cambridge, 2017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200" dirty="0" smtClean="0"/>
              <a:t>Katarina </a:t>
            </a:r>
            <a:r>
              <a:rPr lang="de-DE" sz="1200" dirty="0" smtClean="0"/>
              <a:t>Adam; </a:t>
            </a:r>
            <a:r>
              <a:rPr lang="en-US" sz="1200" dirty="0"/>
              <a:t>White Paper: Project Hurricane or how to implement </a:t>
            </a:r>
            <a:r>
              <a:rPr lang="en-US" sz="1200" dirty="0" err="1"/>
              <a:t>Blockchain</a:t>
            </a:r>
            <a:r>
              <a:rPr lang="en-US" sz="1200" dirty="0"/>
              <a:t> Technology in German Real Estate </a:t>
            </a:r>
            <a:r>
              <a:rPr lang="en-US" sz="1200" dirty="0" smtClean="0"/>
              <a:t>Transactions; 2017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200" dirty="0" err="1"/>
              <a:t>BigchainDB</a:t>
            </a:r>
            <a:r>
              <a:rPr lang="de-DE" sz="1200" dirty="0"/>
              <a:t>: A </a:t>
            </a:r>
            <a:r>
              <a:rPr lang="de-DE" sz="1200" dirty="0" err="1"/>
              <a:t>Scalable</a:t>
            </a:r>
            <a:r>
              <a:rPr lang="de-DE" sz="1200" dirty="0"/>
              <a:t> </a:t>
            </a:r>
            <a:r>
              <a:rPr lang="de-DE" sz="1200" dirty="0" err="1"/>
              <a:t>Blockchain</a:t>
            </a:r>
            <a:r>
              <a:rPr lang="de-DE" sz="1200" dirty="0"/>
              <a:t> </a:t>
            </a:r>
            <a:r>
              <a:rPr lang="de-DE" sz="1200" dirty="0" smtClean="0"/>
              <a:t>Database; White Paper; June 8, 2016</a:t>
            </a:r>
            <a:endParaRPr lang="de-DE" sz="1200" dirty="0"/>
          </a:p>
        </p:txBody>
      </p:sp>
      <p:sp>
        <p:nvSpPr>
          <p:cNvPr id="17" name="Rechteck 16"/>
          <p:cNvSpPr/>
          <p:nvPr/>
        </p:nvSpPr>
        <p:spPr>
          <a:xfrm>
            <a:off x="467544" y="1556792"/>
            <a:ext cx="867645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dirty="0" smtClean="0">
                <a:latin typeface="DGMetaSerifScience-Regular"/>
              </a:rPr>
              <a:t>Die drei </a:t>
            </a:r>
            <a:r>
              <a:rPr lang="de-DE" sz="1400" b="1" dirty="0" smtClean="0">
                <a:latin typeface="DGMetaSerifScience-Regular"/>
              </a:rPr>
              <a:t>Grundfunktionen</a:t>
            </a:r>
            <a:r>
              <a:rPr lang="de-DE" sz="1400" dirty="0" smtClean="0">
                <a:latin typeface="DGMetaSerifScience-Regular"/>
              </a:rPr>
              <a:t> einer </a:t>
            </a:r>
            <a:r>
              <a:rPr lang="de-DE" sz="1400" dirty="0" err="1" smtClean="0">
                <a:latin typeface="DGMetaSerifScience-Regular"/>
              </a:rPr>
              <a:t>Blockchain</a:t>
            </a:r>
            <a:r>
              <a:rPr lang="de-DE" sz="1400" dirty="0" smtClean="0">
                <a:latin typeface="DGMetaSerifScience-Regular"/>
              </a:rPr>
              <a:t>:</a:t>
            </a:r>
          </a:p>
          <a:p>
            <a:endParaRPr lang="de-DE" sz="1400" dirty="0">
              <a:latin typeface="DGMetaSerifScience-Regular"/>
            </a:endParaRPr>
          </a:p>
          <a:p>
            <a:r>
              <a:rPr lang="de-DE" sz="1400" dirty="0">
                <a:latin typeface="TimesNewRoman"/>
              </a:rPr>
              <a:t>– </a:t>
            </a:r>
            <a:r>
              <a:rPr lang="de-DE" sz="1400" dirty="0">
                <a:latin typeface="DGMetaSerifScience-Regular"/>
              </a:rPr>
              <a:t>Blockchains zum Nachweis der Integrität von Daten</a:t>
            </a:r>
          </a:p>
          <a:p>
            <a:r>
              <a:rPr lang="de-DE" sz="1400" dirty="0">
                <a:latin typeface="TimesNewRoman"/>
              </a:rPr>
              <a:t>– </a:t>
            </a:r>
            <a:r>
              <a:rPr lang="de-DE" sz="1400" dirty="0">
                <a:latin typeface="DGMetaSerifScience-Regular"/>
              </a:rPr>
              <a:t>Blockchains zur Registrierung und Beurkundung</a:t>
            </a:r>
          </a:p>
          <a:p>
            <a:r>
              <a:rPr lang="de-DE" sz="1400" dirty="0">
                <a:latin typeface="TimesNewRoman"/>
              </a:rPr>
              <a:t>– </a:t>
            </a:r>
            <a:r>
              <a:rPr lang="de-DE" sz="1400" dirty="0">
                <a:latin typeface="DGMetaSerifScience-Regular"/>
              </a:rPr>
              <a:t>Blockchains zur Abwicklung von Transaktionen</a:t>
            </a:r>
            <a:endParaRPr lang="de-DE" sz="1400" dirty="0"/>
          </a:p>
        </p:txBody>
      </p:sp>
      <p:sp>
        <p:nvSpPr>
          <p:cNvPr id="18" name="Rechteck 17"/>
          <p:cNvSpPr/>
          <p:nvPr/>
        </p:nvSpPr>
        <p:spPr>
          <a:xfrm>
            <a:off x="467544" y="2750618"/>
            <a:ext cx="595066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>
                <a:latin typeface="DGMetaScience"/>
              </a:rPr>
              <a:t>Quelle: Dr</a:t>
            </a:r>
            <a:r>
              <a:rPr lang="de-DE" sz="800" dirty="0">
                <a:latin typeface="DGMetaScience"/>
              </a:rPr>
              <a:t>. Daniel </a:t>
            </a:r>
            <a:r>
              <a:rPr lang="de-DE" sz="800" dirty="0" smtClean="0">
                <a:latin typeface="DGMetaScience"/>
              </a:rPr>
              <a:t>Burgwinkel (Hrsg.); </a:t>
            </a:r>
            <a:r>
              <a:rPr lang="de-DE" sz="800" dirty="0" err="1"/>
              <a:t>Blockchain</a:t>
            </a:r>
            <a:r>
              <a:rPr lang="de-DE" sz="800" dirty="0"/>
              <a:t> </a:t>
            </a:r>
            <a:r>
              <a:rPr lang="de-DE" sz="800" dirty="0" smtClean="0"/>
              <a:t>Technology</a:t>
            </a:r>
            <a:r>
              <a:rPr lang="de-DE" sz="800" b="1" dirty="0"/>
              <a:t>; </a:t>
            </a:r>
            <a:r>
              <a:rPr lang="de-DE" sz="800" dirty="0" smtClean="0"/>
              <a:t>De </a:t>
            </a:r>
            <a:r>
              <a:rPr lang="de-DE" sz="800" dirty="0" err="1" smtClean="0"/>
              <a:t>Gruyter</a:t>
            </a:r>
            <a:r>
              <a:rPr lang="de-DE" sz="800" dirty="0" smtClean="0"/>
              <a:t> </a:t>
            </a:r>
            <a:r>
              <a:rPr lang="de-DE" sz="800" dirty="0" err="1" smtClean="0"/>
              <a:t>Oldenbourg</a:t>
            </a:r>
            <a:r>
              <a:rPr lang="de-DE" sz="800" dirty="0" smtClean="0"/>
              <a:t> (2016);</a:t>
            </a:r>
            <a:r>
              <a:rPr lang="de-DE" sz="800" dirty="0" smtClean="0">
                <a:latin typeface="DGMetaScience"/>
              </a:rPr>
              <a:t> </a:t>
            </a:r>
            <a:r>
              <a:rPr lang="de-DE" sz="800" dirty="0" smtClean="0"/>
              <a:t>ISBN 978-3-11-048731-2; Seite 12 </a:t>
            </a:r>
            <a:endParaRPr lang="de-DE" sz="800" dirty="0"/>
          </a:p>
        </p:txBody>
      </p:sp>
      <p:sp>
        <p:nvSpPr>
          <p:cNvPr id="19" name="Rechteck 18"/>
          <p:cNvSpPr/>
          <p:nvPr/>
        </p:nvSpPr>
        <p:spPr>
          <a:xfrm>
            <a:off x="467544" y="2996952"/>
            <a:ext cx="86764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b="1" dirty="0" smtClean="0">
                <a:latin typeface="DGMetaSerifScience-Regular"/>
              </a:rPr>
              <a:t>Quellen </a:t>
            </a:r>
            <a:r>
              <a:rPr lang="de-DE" sz="1400" dirty="0" smtClean="0">
                <a:latin typeface="DGMetaSerifScience-Regular"/>
              </a:rPr>
              <a:t>zur Einführung in die Blockhain-</a:t>
            </a:r>
            <a:r>
              <a:rPr lang="de-DE" sz="1400" dirty="0">
                <a:latin typeface="DGMetaSerifScience-Regular"/>
              </a:rPr>
              <a:t>T</a:t>
            </a:r>
            <a:r>
              <a:rPr lang="de-DE" sz="1400" dirty="0" smtClean="0">
                <a:latin typeface="DGMetaSerifScience-Regular"/>
              </a:rPr>
              <a:t>hematik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408986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/>
          <p:cNvSpPr/>
          <p:nvPr/>
        </p:nvSpPr>
        <p:spPr>
          <a:xfrm>
            <a:off x="467544" y="1556792"/>
            <a:ext cx="86764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dirty="0"/>
              <a:t>Zur Vermeidung von Double-</a:t>
            </a:r>
            <a:r>
              <a:rPr lang="de-DE" sz="1400" dirty="0" err="1"/>
              <a:t>Spending</a:t>
            </a:r>
            <a:r>
              <a:rPr lang="de-DE" sz="1400" dirty="0"/>
              <a:t>-Attacken </a:t>
            </a:r>
            <a:r>
              <a:rPr lang="de-DE" sz="1400" dirty="0" smtClean="0"/>
              <a:t>verwenden </a:t>
            </a:r>
            <a:r>
              <a:rPr lang="de-DE" sz="1400" dirty="0" err="1"/>
              <a:t>Blockchain</a:t>
            </a:r>
            <a:r>
              <a:rPr lang="de-DE" sz="1400" dirty="0"/>
              <a:t>-Netzwerke </a:t>
            </a:r>
            <a:r>
              <a:rPr lang="de-DE" sz="1400" dirty="0" smtClean="0"/>
              <a:t>Protokolle mit </a:t>
            </a:r>
            <a:endParaRPr lang="de-DE" sz="1400" dirty="0"/>
          </a:p>
          <a:p>
            <a:r>
              <a:rPr lang="de-DE" sz="1400" dirty="0"/>
              <a:t>Konsensmechanismen</a:t>
            </a:r>
            <a:r>
              <a:rPr lang="de-DE" sz="1400" dirty="0" smtClean="0"/>
              <a:t>.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467544" y="1095127"/>
            <a:ext cx="8676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Konsensalgorithmus </a:t>
            </a: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467544" y="2276872"/>
            <a:ext cx="86764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1600" dirty="0" smtClean="0"/>
              <a:t>Proof </a:t>
            </a:r>
            <a:r>
              <a:rPr lang="de-DE" sz="1600" dirty="0" err="1" smtClean="0"/>
              <a:t>of</a:t>
            </a:r>
            <a:r>
              <a:rPr lang="de-DE" sz="1600" dirty="0" smtClean="0"/>
              <a:t> Work (</a:t>
            </a:r>
            <a:r>
              <a:rPr lang="de-DE" sz="1600" dirty="0" err="1" smtClean="0"/>
              <a:t>PoW</a:t>
            </a:r>
            <a:r>
              <a:rPr lang="de-DE" sz="1600" dirty="0" smtClean="0"/>
              <a:t>)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1600" dirty="0" smtClean="0"/>
              <a:t>Proof </a:t>
            </a:r>
            <a:r>
              <a:rPr lang="de-DE" sz="1600" dirty="0" err="1" smtClean="0"/>
              <a:t>of</a:t>
            </a:r>
            <a:r>
              <a:rPr lang="de-DE" sz="1600" dirty="0" smtClean="0"/>
              <a:t> Stake (</a:t>
            </a:r>
            <a:r>
              <a:rPr lang="de-DE" sz="1600" dirty="0" err="1" smtClean="0"/>
              <a:t>PoS</a:t>
            </a:r>
            <a:r>
              <a:rPr lang="de-DE" sz="1600" dirty="0" smtClean="0"/>
              <a:t>)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1600" dirty="0" smtClean="0"/>
              <a:t>Proof </a:t>
            </a:r>
            <a:r>
              <a:rPr lang="de-DE" sz="1600" dirty="0" err="1" smtClean="0"/>
              <a:t>of</a:t>
            </a:r>
            <a:r>
              <a:rPr lang="de-DE" sz="1600" dirty="0" smtClean="0"/>
              <a:t> </a:t>
            </a:r>
            <a:r>
              <a:rPr lang="de-DE" sz="1600" dirty="0" err="1" smtClean="0"/>
              <a:t>Concept</a:t>
            </a:r>
            <a:r>
              <a:rPr lang="de-DE" sz="1600" dirty="0" smtClean="0"/>
              <a:t> (</a:t>
            </a:r>
            <a:r>
              <a:rPr lang="de-DE" sz="1600" dirty="0" err="1" smtClean="0"/>
              <a:t>PoC</a:t>
            </a:r>
            <a:r>
              <a:rPr lang="de-DE" sz="1600" dirty="0" smtClean="0"/>
              <a:t>)</a:t>
            </a:r>
            <a:r>
              <a:rPr lang="de-DE" sz="1600" dirty="0" smtClean="0">
                <a:sym typeface="Wingdings" panose="05000000000000000000" pitchFamily="2" charset="2"/>
              </a:rPr>
              <a:t> </a:t>
            </a:r>
            <a:endParaRPr lang="de-DE" sz="1600" dirty="0" smtClean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1600" dirty="0" smtClean="0"/>
              <a:t>Proof </a:t>
            </a:r>
            <a:r>
              <a:rPr lang="de-DE" sz="1600" dirty="0" err="1" smtClean="0"/>
              <a:t>of</a:t>
            </a:r>
            <a:r>
              <a:rPr lang="de-DE" sz="1600" dirty="0" smtClean="0"/>
              <a:t> </a:t>
            </a:r>
            <a:r>
              <a:rPr lang="de-DE" sz="1600" dirty="0" err="1" smtClean="0"/>
              <a:t>Burn</a:t>
            </a:r>
            <a:r>
              <a:rPr lang="de-DE" sz="1600" dirty="0" smtClean="0"/>
              <a:t> (</a:t>
            </a:r>
            <a:r>
              <a:rPr lang="de-DE" sz="1600" dirty="0" err="1" smtClean="0"/>
              <a:t>PoB</a:t>
            </a:r>
            <a:r>
              <a:rPr lang="de-DE" sz="1600" dirty="0" smtClean="0"/>
              <a:t>)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1600" dirty="0" smtClean="0"/>
              <a:t>Proof </a:t>
            </a:r>
            <a:r>
              <a:rPr lang="de-DE" sz="1600" dirty="0" err="1" smtClean="0"/>
              <a:t>of</a:t>
            </a:r>
            <a:r>
              <a:rPr lang="de-DE" sz="1600" dirty="0" smtClean="0"/>
              <a:t> </a:t>
            </a:r>
            <a:r>
              <a:rPr lang="de-DE" sz="1600" dirty="0" err="1" smtClean="0"/>
              <a:t>Leran</a:t>
            </a:r>
            <a:r>
              <a:rPr lang="de-DE" sz="1600" dirty="0" smtClean="0"/>
              <a:t> (</a:t>
            </a:r>
            <a:r>
              <a:rPr lang="de-DE" sz="1600" dirty="0" err="1" smtClean="0"/>
              <a:t>PoL</a:t>
            </a:r>
            <a:r>
              <a:rPr lang="de-DE" sz="1600" dirty="0" smtClean="0"/>
              <a:t>)</a:t>
            </a:r>
            <a:r>
              <a:rPr lang="de-DE" sz="1600" dirty="0" smtClean="0">
                <a:sym typeface="Wingdings" panose="05000000000000000000" pitchFamily="2" charset="2"/>
              </a:rPr>
              <a:t> </a:t>
            </a:r>
            <a:endParaRPr lang="de-DE" sz="1600" dirty="0" smtClean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1600" dirty="0" smtClean="0"/>
              <a:t>Proof-</a:t>
            </a:r>
            <a:r>
              <a:rPr lang="de-DE" sz="1600" dirty="0" err="1" smtClean="0"/>
              <a:t>of</a:t>
            </a:r>
            <a:r>
              <a:rPr lang="de-DE" sz="1600" dirty="0" smtClean="0"/>
              <a:t>-</a:t>
            </a:r>
            <a:r>
              <a:rPr lang="de-DE" sz="1600" dirty="0" err="1" smtClean="0"/>
              <a:t>Activity</a:t>
            </a:r>
            <a:r>
              <a:rPr lang="de-DE" sz="1600" dirty="0" smtClean="0"/>
              <a:t> (</a:t>
            </a:r>
            <a:r>
              <a:rPr lang="de-DE" sz="1600" dirty="0" err="1" smtClean="0"/>
              <a:t>PoAc</a:t>
            </a:r>
            <a:r>
              <a:rPr lang="de-DE" sz="1600" dirty="0" smtClean="0"/>
              <a:t>)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1600" dirty="0" smtClean="0"/>
              <a:t>Proof-</a:t>
            </a:r>
            <a:r>
              <a:rPr lang="de-DE" sz="1600" dirty="0" err="1" smtClean="0"/>
              <a:t>of</a:t>
            </a:r>
            <a:r>
              <a:rPr lang="de-DE" sz="1600" dirty="0" smtClean="0"/>
              <a:t>-</a:t>
            </a:r>
            <a:r>
              <a:rPr lang="en-US" sz="1600" dirty="0" smtClean="0"/>
              <a:t>Authority (</a:t>
            </a:r>
            <a:r>
              <a:rPr lang="en-US" sz="1600" dirty="0" err="1" smtClean="0"/>
              <a:t>PoAu</a:t>
            </a:r>
            <a:r>
              <a:rPr lang="en-US" sz="1600" dirty="0" smtClean="0"/>
              <a:t>)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Proof-of-Capacity (</a:t>
            </a:r>
            <a:r>
              <a:rPr lang="en-US" sz="1600" dirty="0" err="1" smtClean="0"/>
              <a:t>PoCa</a:t>
            </a:r>
            <a:r>
              <a:rPr lang="en-US" sz="1600" dirty="0" smtClean="0"/>
              <a:t>)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Proof-of-Elapsed-Time (</a:t>
            </a:r>
            <a:r>
              <a:rPr lang="en-US" sz="1600" dirty="0" err="1" smtClean="0"/>
              <a:t>PoT</a:t>
            </a:r>
            <a:r>
              <a:rPr lang="en-US" sz="1600" dirty="0" smtClean="0"/>
              <a:t>) </a:t>
            </a:r>
            <a:r>
              <a:rPr lang="en-US" sz="1600" dirty="0" smtClean="0">
                <a:sym typeface="Wingdings" panose="05000000000000000000" pitchFamily="2" charset="2"/>
              </a:rPr>
              <a:t> </a:t>
            </a:r>
            <a:r>
              <a:rPr lang="de-DE" sz="1600" dirty="0" smtClean="0"/>
              <a:t>Vgl. </a:t>
            </a:r>
            <a:r>
              <a:rPr lang="de-DE" sz="1600" dirty="0" err="1" smtClean="0"/>
              <a:t>Hyperledger</a:t>
            </a:r>
            <a:r>
              <a:rPr lang="de-DE" sz="1600" dirty="0" smtClean="0"/>
              <a:t> 2017</a:t>
            </a:r>
            <a:endParaRPr lang="en-US" sz="1600" dirty="0" smtClean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Proof-of-Importance (</a:t>
            </a:r>
            <a:r>
              <a:rPr lang="en-US" sz="1600" dirty="0" err="1" smtClean="0"/>
              <a:t>PoI</a:t>
            </a:r>
            <a:r>
              <a:rPr lang="en-US" sz="1600" dirty="0" smtClean="0"/>
              <a:t>)</a:t>
            </a:r>
            <a:endParaRPr lang="pt-BR" sz="1600" dirty="0" smtClean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600" dirty="0" smtClean="0"/>
              <a:t>...</a:t>
            </a:r>
            <a:endParaRPr lang="de-DE" sz="1600" dirty="0" smtClean="0"/>
          </a:p>
        </p:txBody>
      </p:sp>
    </p:spTree>
    <p:extLst>
      <p:ext uri="{BB962C8B-B14F-4D97-AF65-F5344CB8AC3E}">
        <p14:creationId xmlns:p14="http://schemas.microsoft.com/office/powerpoint/2010/main" val="245165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467544" y="1095127"/>
            <a:ext cx="8676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Zur Vorgehensweise eines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WhitePapers</a:t>
            </a: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467544" y="1556792"/>
            <a:ext cx="86764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Clr>
                <a:schemeClr val="tx2"/>
              </a:buClr>
              <a:buFont typeface="+mj-lt"/>
              <a:buAutoNum type="arabicPeriod"/>
            </a:pPr>
            <a:r>
              <a:rPr lang="de-DE" sz="1400" dirty="0" smtClean="0">
                <a:latin typeface="DGMetaSerifScience-Regular"/>
              </a:rPr>
              <a:t>Festlegung eines gemeinsamen Sprachgebrauchs (</a:t>
            </a:r>
            <a:r>
              <a:rPr lang="de-DE" sz="1400" b="1" dirty="0" smtClean="0">
                <a:solidFill>
                  <a:srgbClr val="FF0000"/>
                </a:solidFill>
                <a:latin typeface="DGMetaSerifScience-Regular"/>
              </a:rPr>
              <a:t>Glossar</a:t>
            </a:r>
            <a:r>
              <a:rPr lang="de-DE" sz="1400" dirty="0" smtClean="0">
                <a:latin typeface="DGMetaSerifScience-Regular"/>
              </a:rPr>
              <a:t>)</a:t>
            </a:r>
          </a:p>
          <a:p>
            <a:pPr marL="342900" indent="-342900">
              <a:lnSpc>
                <a:spcPct val="200000"/>
              </a:lnSpc>
              <a:buClr>
                <a:schemeClr val="tx2"/>
              </a:buClr>
              <a:buFont typeface="+mj-lt"/>
              <a:buAutoNum type="arabicPeriod"/>
            </a:pPr>
            <a:r>
              <a:rPr lang="de-DE" sz="1400" b="1" dirty="0" smtClean="0">
                <a:solidFill>
                  <a:srgbClr val="FF0000"/>
                </a:solidFill>
                <a:latin typeface="DGMetaSerifScience-Regular"/>
              </a:rPr>
              <a:t>Definition </a:t>
            </a:r>
            <a:r>
              <a:rPr lang="de-DE" sz="1400" dirty="0">
                <a:latin typeface="DGMetaSerifScience-Regular"/>
              </a:rPr>
              <a:t>der </a:t>
            </a:r>
            <a:r>
              <a:rPr lang="de-DE" sz="1400" dirty="0" smtClean="0">
                <a:latin typeface="DGMetaSerifScience-Regular"/>
              </a:rPr>
              <a:t>Blockhain, aus der Sicht des Planen, Bauens und Betreibens</a:t>
            </a:r>
          </a:p>
          <a:p>
            <a:pPr marL="342900" indent="-342900">
              <a:lnSpc>
                <a:spcPct val="200000"/>
              </a:lnSpc>
              <a:buClr>
                <a:schemeClr val="tx2"/>
              </a:buClr>
              <a:buFont typeface="+mj-lt"/>
              <a:buAutoNum type="arabicPeriod"/>
            </a:pPr>
            <a:r>
              <a:rPr lang="de-DE" sz="1400" dirty="0" smtClean="0">
                <a:latin typeface="DGMetaSerifScience-Regular"/>
              </a:rPr>
              <a:t>Beantwortung der Frage: Auf welche </a:t>
            </a:r>
            <a:r>
              <a:rPr lang="de-DE" sz="1400" b="1" dirty="0" smtClean="0">
                <a:solidFill>
                  <a:srgbClr val="FF0000"/>
                </a:solidFill>
                <a:latin typeface="DGMetaSerifScience-Regular"/>
              </a:rPr>
              <a:t>Grundfunktion(en)</a:t>
            </a:r>
            <a:r>
              <a:rPr lang="de-DE" sz="1400" b="1" dirty="0" smtClean="0">
                <a:latin typeface="DGMetaSerifScience-Regular"/>
              </a:rPr>
              <a:t> </a:t>
            </a:r>
            <a:r>
              <a:rPr lang="de-DE" sz="1400" dirty="0" smtClean="0">
                <a:latin typeface="DGMetaSerifScience-Regular"/>
              </a:rPr>
              <a:t>soll sich das Kompetenzzentrum fokussieren?</a:t>
            </a:r>
            <a:r>
              <a:rPr lang="de-DE" sz="1400" b="1" dirty="0" smtClean="0">
                <a:latin typeface="DGMetaSerifScience-Regular"/>
              </a:rPr>
              <a:t> </a:t>
            </a:r>
          </a:p>
          <a:p>
            <a:pPr marL="342900" indent="-342900">
              <a:lnSpc>
                <a:spcPct val="200000"/>
              </a:lnSpc>
              <a:buClr>
                <a:schemeClr val="tx2"/>
              </a:buClr>
              <a:buFont typeface="+mj-lt"/>
              <a:buAutoNum type="arabicPeriod"/>
            </a:pPr>
            <a:r>
              <a:rPr lang="de-DE" sz="1400" dirty="0">
                <a:latin typeface="DGMetaSerifScience-Regular"/>
              </a:rPr>
              <a:t>Beantwortung der Frage</a:t>
            </a:r>
            <a:r>
              <a:rPr lang="de-DE" sz="1400" dirty="0" smtClean="0">
                <a:latin typeface="DGMetaSerifScience-Regular"/>
              </a:rPr>
              <a:t>: Welcher </a:t>
            </a:r>
            <a:r>
              <a:rPr lang="de-DE" sz="1400" b="1" dirty="0" smtClean="0">
                <a:solidFill>
                  <a:srgbClr val="FF0000"/>
                </a:solidFill>
                <a:latin typeface="DGMetaSerifScience-Regular"/>
              </a:rPr>
              <a:t>Konsensalgorithmus</a:t>
            </a:r>
            <a:r>
              <a:rPr lang="de-DE" sz="1400" dirty="0" smtClean="0">
                <a:solidFill>
                  <a:srgbClr val="FF0000"/>
                </a:solidFill>
                <a:latin typeface="DGMetaSerifScience-Regular"/>
              </a:rPr>
              <a:t> </a:t>
            </a:r>
            <a:r>
              <a:rPr lang="de-DE" sz="1400" dirty="0" smtClean="0">
                <a:latin typeface="DGMetaSerifScience-Regular"/>
              </a:rPr>
              <a:t>wird vom Kompetenzzentrum angestrebt?</a:t>
            </a:r>
          </a:p>
          <a:p>
            <a:pPr marL="342900" indent="-342900">
              <a:lnSpc>
                <a:spcPct val="200000"/>
              </a:lnSpc>
              <a:buClr>
                <a:schemeClr val="tx2"/>
              </a:buClr>
              <a:buFont typeface="+mj-lt"/>
              <a:buAutoNum type="arabicPeriod"/>
            </a:pPr>
            <a:r>
              <a:rPr lang="de-DE" sz="1400" dirty="0" smtClean="0">
                <a:latin typeface="DGMetaSerifScience-Regular"/>
              </a:rPr>
              <a:t>Beantwortung </a:t>
            </a:r>
            <a:r>
              <a:rPr lang="de-DE" sz="1400" dirty="0">
                <a:latin typeface="DGMetaSerifScience-Regular"/>
              </a:rPr>
              <a:t>der Frage</a:t>
            </a:r>
            <a:r>
              <a:rPr lang="de-DE" sz="1400" dirty="0" smtClean="0">
                <a:latin typeface="DGMetaSerifScience-Regular"/>
              </a:rPr>
              <a:t>: Ist eine </a:t>
            </a:r>
            <a:r>
              <a:rPr lang="de-DE" sz="1400" b="1" i="1" dirty="0" err="1" smtClean="0">
                <a:solidFill>
                  <a:srgbClr val="FF0000"/>
                </a:solidFill>
                <a:latin typeface="DGMetaSerifScience-Regular"/>
              </a:rPr>
              <a:t>public</a:t>
            </a:r>
            <a:r>
              <a:rPr lang="de-DE" sz="1400" i="1" dirty="0" smtClean="0">
                <a:latin typeface="DGMetaSerifScience-Regular"/>
              </a:rPr>
              <a:t> </a:t>
            </a:r>
            <a:r>
              <a:rPr lang="de-DE" sz="1400" dirty="0" smtClean="0">
                <a:latin typeface="DGMetaSerifScience-Regular"/>
              </a:rPr>
              <a:t>oder eine </a:t>
            </a:r>
            <a:r>
              <a:rPr lang="de-DE" sz="1400" b="1" i="1" dirty="0" smtClean="0">
                <a:solidFill>
                  <a:srgbClr val="FF0000"/>
                </a:solidFill>
                <a:latin typeface="DGMetaSerifScience-Regular"/>
              </a:rPr>
              <a:t>private</a:t>
            </a:r>
            <a:r>
              <a:rPr lang="de-DE" sz="1400" i="1" dirty="0" smtClean="0">
                <a:solidFill>
                  <a:srgbClr val="FF0000"/>
                </a:solidFill>
                <a:latin typeface="DGMetaSerifScience-Regular"/>
              </a:rPr>
              <a:t> </a:t>
            </a:r>
            <a:r>
              <a:rPr lang="de-DE" sz="1400" dirty="0" smtClean="0">
                <a:latin typeface="DGMetaSerifScience-Regular"/>
              </a:rPr>
              <a:t>Blockhain für die Bauindustrie sinnvoll?</a:t>
            </a:r>
          </a:p>
          <a:p>
            <a:pPr marL="342900" indent="-342900">
              <a:lnSpc>
                <a:spcPct val="200000"/>
              </a:lnSpc>
              <a:buClr>
                <a:schemeClr val="tx2"/>
              </a:buClr>
              <a:buFont typeface="+mj-lt"/>
              <a:buAutoNum type="arabicPeriod"/>
            </a:pPr>
            <a:r>
              <a:rPr lang="de-DE" sz="1400" dirty="0">
                <a:latin typeface="DGMetaSerifScience-Regular"/>
              </a:rPr>
              <a:t>Beantwortung der Frage</a:t>
            </a:r>
            <a:r>
              <a:rPr lang="de-DE" sz="1400" dirty="0" smtClean="0">
                <a:latin typeface="DGMetaSerifScience-Regular"/>
              </a:rPr>
              <a:t>: Soll ein </a:t>
            </a:r>
            <a:r>
              <a:rPr lang="de-DE" sz="1400" b="1" dirty="0" smtClean="0">
                <a:solidFill>
                  <a:srgbClr val="FF0000"/>
                </a:solidFill>
                <a:latin typeface="DGMetaSerifScience-Regular"/>
              </a:rPr>
              <a:t>P2P-</a:t>
            </a:r>
            <a:r>
              <a:rPr lang="de-DE" sz="1400" dirty="0" smtClean="0">
                <a:latin typeface="DGMetaSerifScience-Regular"/>
              </a:rPr>
              <a:t> oder ein </a:t>
            </a:r>
            <a:r>
              <a:rPr lang="de-DE" sz="1400" b="1" dirty="0" smtClean="0">
                <a:solidFill>
                  <a:srgbClr val="FF0000"/>
                </a:solidFill>
                <a:latin typeface="DGMetaSerifScience-Regular"/>
              </a:rPr>
              <a:t>Client/Server-Netzwerk</a:t>
            </a:r>
            <a:r>
              <a:rPr lang="de-DE" sz="1400" dirty="0" smtClean="0">
                <a:latin typeface="DGMetaSerifScience-Regular"/>
              </a:rPr>
              <a:t> verwendet werden?</a:t>
            </a:r>
          </a:p>
        </p:txBody>
      </p:sp>
    </p:spTree>
    <p:extLst>
      <p:ext uri="{BB962C8B-B14F-4D97-AF65-F5344CB8AC3E}">
        <p14:creationId xmlns:p14="http://schemas.microsoft.com/office/powerpoint/2010/main" val="141565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24744"/>
            <a:ext cx="8587972" cy="533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81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77"/>
          <a:stretch/>
        </p:blipFill>
        <p:spPr>
          <a:xfrm>
            <a:off x="-6350" y="953169"/>
            <a:ext cx="9169400" cy="5600031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0" y="1052736"/>
            <a:ext cx="9144000" cy="646331"/>
          </a:xfrm>
          <a:prstGeom prst="rect">
            <a:avLst/>
          </a:prstGeom>
          <a:solidFill>
            <a:schemeClr val="bg1">
              <a:lumMod val="50000"/>
              <a:alpha val="2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arial" panose="020B0604020202020204" pitchFamily="34" charset="0"/>
              </a:rPr>
              <a:t>Im </a:t>
            </a:r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</a:rPr>
              <a:t>irischen Standort wird eine Baumschule zur Serverfarm, Apple forstet dafür eine Ausgleichsfläche auf – inklusive Wanderweg. 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3867" y="6337756"/>
            <a:ext cx="91694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800" dirty="0" smtClean="0">
                <a:solidFill>
                  <a:schemeClr val="bg1"/>
                </a:solidFill>
              </a:rPr>
              <a:t>Quelle: https</a:t>
            </a:r>
            <a:r>
              <a:rPr lang="de-DE" sz="800" dirty="0">
                <a:solidFill>
                  <a:schemeClr val="bg1"/>
                </a:solidFill>
              </a:rPr>
              <a:t>://www.google.com/search?q=serverfarmen&amp;source=lnms&amp;tbm=isch&amp;sa=X&amp;ved=0ahUKEwiS7Iyzuf7cAhUHhxoKHed8DswQ_AUICigB&amp;biw=1920&amp;bih=963#imgrc=5zsq0rwTqrfaTM: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662" y="4725144"/>
            <a:ext cx="2853834" cy="1426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717512"/>
            <a:ext cx="2200686" cy="146712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91" y="4717512"/>
            <a:ext cx="3343741" cy="1426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feld 8"/>
          <p:cNvSpPr txBox="1"/>
          <p:nvPr/>
        </p:nvSpPr>
        <p:spPr>
          <a:xfrm>
            <a:off x="90091" y="3784192"/>
            <a:ext cx="8946405" cy="769441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4400" dirty="0" smtClean="0">
                <a:solidFill>
                  <a:schemeClr val="bg1"/>
                </a:solidFill>
              </a:rPr>
              <a:t>BIG DATA </a:t>
            </a:r>
            <a:r>
              <a:rPr lang="de-DE" sz="4400" dirty="0" err="1" smtClean="0">
                <a:solidFill>
                  <a:schemeClr val="bg1"/>
                </a:solidFill>
              </a:rPr>
              <a:t>is</a:t>
            </a:r>
            <a:r>
              <a:rPr lang="de-DE" sz="4400" dirty="0" smtClean="0">
                <a:solidFill>
                  <a:schemeClr val="bg1"/>
                </a:solidFill>
              </a:rPr>
              <a:t> </a:t>
            </a:r>
            <a:r>
              <a:rPr lang="de-DE" sz="4400" dirty="0" err="1" smtClean="0">
                <a:solidFill>
                  <a:schemeClr val="bg1"/>
                </a:solidFill>
              </a:rPr>
              <a:t>watching</a:t>
            </a:r>
            <a:r>
              <a:rPr lang="de-DE" sz="4400" dirty="0" smtClean="0">
                <a:solidFill>
                  <a:schemeClr val="bg1"/>
                </a:solidFill>
              </a:rPr>
              <a:t> </a:t>
            </a:r>
            <a:r>
              <a:rPr lang="de-DE" sz="4400" dirty="0" err="1" smtClean="0">
                <a:solidFill>
                  <a:schemeClr val="bg1"/>
                </a:solidFill>
              </a:rPr>
              <a:t>you</a:t>
            </a:r>
            <a:r>
              <a:rPr lang="de-DE" sz="4400" dirty="0" smtClean="0">
                <a:solidFill>
                  <a:schemeClr val="bg1"/>
                </a:solidFill>
              </a:rPr>
              <a:t>!!!</a:t>
            </a:r>
            <a:endParaRPr lang="de-DE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2" y="4493760"/>
            <a:ext cx="2736304" cy="200519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2"/>
          <a:stretch/>
        </p:blipFill>
        <p:spPr>
          <a:xfrm>
            <a:off x="74577" y="908720"/>
            <a:ext cx="8777432" cy="436115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975775"/>
            <a:ext cx="4514850" cy="2533650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689" y="2708920"/>
            <a:ext cx="3850506" cy="382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9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"/>
          <p:cNvGrpSpPr/>
          <p:nvPr/>
        </p:nvGrpSpPr>
        <p:grpSpPr>
          <a:xfrm>
            <a:off x="1407320" y="1556792"/>
            <a:ext cx="6624736" cy="792088"/>
            <a:chOff x="55718" y="1708644"/>
            <a:chExt cx="7919227" cy="864096"/>
          </a:xfrm>
        </p:grpSpPr>
        <p:sp>
          <p:nvSpPr>
            <p:cNvPr id="10" name="Abgerundetes Rechteck 9"/>
            <p:cNvSpPr/>
            <p:nvPr/>
          </p:nvSpPr>
          <p:spPr>
            <a:xfrm>
              <a:off x="55718" y="1708644"/>
              <a:ext cx="7919227" cy="864096"/>
            </a:xfrm>
            <a:prstGeom prst="roundRect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Abgerundetes Rechteck 3"/>
            <p:cNvSpPr/>
            <p:nvPr/>
          </p:nvSpPr>
          <p:spPr>
            <a:xfrm>
              <a:off x="173347" y="1770715"/>
              <a:ext cx="1152128" cy="720080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Smart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products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Abgerundetes Rechteck 4"/>
            <p:cNvSpPr/>
            <p:nvPr/>
          </p:nvSpPr>
          <p:spPr>
            <a:xfrm>
              <a:off x="1397483" y="1770715"/>
              <a:ext cx="1152128" cy="720080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Adaptive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logistics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Abgerundetes Rechteck 5"/>
            <p:cNvSpPr/>
            <p:nvPr/>
          </p:nvSpPr>
          <p:spPr>
            <a:xfrm>
              <a:off x="2621620" y="1770715"/>
              <a:ext cx="1152128" cy="720080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Financial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flows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in real-time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Abgerundetes Rechteck 6"/>
            <p:cNvSpPr/>
            <p:nvPr/>
          </p:nvSpPr>
          <p:spPr>
            <a:xfrm>
              <a:off x="3843176" y="1770715"/>
              <a:ext cx="1592919" cy="720080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Productive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maintanance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Abgerundetes Rechteck 7"/>
            <p:cNvSpPr/>
            <p:nvPr/>
          </p:nvSpPr>
          <p:spPr>
            <a:xfrm>
              <a:off x="5505523" y="1770714"/>
              <a:ext cx="1152128" cy="720080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Product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tracking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Abgerundetes Rechteck 8"/>
            <p:cNvSpPr/>
            <p:nvPr/>
          </p:nvSpPr>
          <p:spPr>
            <a:xfrm>
              <a:off x="6727078" y="1770714"/>
              <a:ext cx="1152128" cy="720080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New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business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models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Textfeld 11"/>
          <p:cNvSpPr txBox="1"/>
          <p:nvPr/>
        </p:nvSpPr>
        <p:spPr>
          <a:xfrm>
            <a:off x="327200" y="1684990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</a:p>
          <a:p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467544" y="1095127"/>
            <a:ext cx="67008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Key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enabler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ecosystems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future</a:t>
            </a: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" name="Gruppieren 35"/>
          <p:cNvGrpSpPr/>
          <p:nvPr/>
        </p:nvGrpSpPr>
        <p:grpSpPr>
          <a:xfrm>
            <a:off x="3842211" y="4149080"/>
            <a:ext cx="1872208" cy="2047460"/>
            <a:chOff x="4054563" y="4437112"/>
            <a:chExt cx="1872208" cy="2047460"/>
          </a:xfrm>
        </p:grpSpPr>
        <p:grpSp>
          <p:nvGrpSpPr>
            <p:cNvPr id="26" name="Gruppieren 25"/>
            <p:cNvGrpSpPr/>
            <p:nvPr/>
          </p:nvGrpSpPr>
          <p:grpSpPr>
            <a:xfrm>
              <a:off x="4054563" y="4437112"/>
              <a:ext cx="1872208" cy="1800200"/>
              <a:chOff x="3995936" y="4365104"/>
              <a:chExt cx="1872208" cy="1800200"/>
            </a:xfrm>
          </p:grpSpPr>
          <p:pic>
            <p:nvPicPr>
              <p:cNvPr id="15" name="Grafik 14"/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088" t="15350" r="10088" b="14036"/>
              <a:stretch/>
            </p:blipFill>
            <p:spPr>
              <a:xfrm>
                <a:off x="3995936" y="4365104"/>
                <a:ext cx="1872208" cy="1800200"/>
              </a:xfrm>
              <a:prstGeom prst="rect">
                <a:avLst/>
              </a:prstGeom>
            </p:spPr>
          </p:pic>
          <p:pic>
            <p:nvPicPr>
              <p:cNvPr id="19" name="Grafik 18"/>
              <p:cNvPicPr>
                <a:picLocks noChangeAspect="1"/>
              </p:cNvPicPr>
              <p:nvPr/>
            </p:nvPicPr>
            <p:blipFill rotWithShape="1"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5750"/>
              <a:stretch/>
            </p:blipFill>
            <p:spPr>
              <a:xfrm>
                <a:off x="4248046" y="5661248"/>
                <a:ext cx="1371600" cy="469776"/>
              </a:xfrm>
              <a:prstGeom prst="rect">
                <a:avLst/>
              </a:prstGeom>
            </p:spPr>
          </p:pic>
          <p:pic>
            <p:nvPicPr>
              <p:cNvPr id="21" name="Grafik 20"/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42980" y="5490379"/>
                <a:ext cx="386966" cy="350246"/>
              </a:xfrm>
              <a:prstGeom prst="rect">
                <a:avLst/>
              </a:prstGeom>
            </p:spPr>
          </p:pic>
          <p:pic>
            <p:nvPicPr>
              <p:cNvPr id="22" name="Grafik 21"/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83507" y="5486125"/>
                <a:ext cx="386966" cy="350246"/>
              </a:xfrm>
              <a:prstGeom prst="rect">
                <a:avLst/>
              </a:prstGeom>
            </p:spPr>
          </p:pic>
        </p:grpSp>
        <p:sp>
          <p:nvSpPr>
            <p:cNvPr id="30" name="Textfeld 29"/>
            <p:cNvSpPr txBox="1"/>
            <p:nvPr/>
          </p:nvSpPr>
          <p:spPr>
            <a:xfrm>
              <a:off x="4445313" y="6176795"/>
              <a:ext cx="11521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smtClean="0"/>
                <a:t>Factory</a:t>
              </a:r>
              <a:endParaRPr lang="en-US" sz="1400" dirty="0"/>
            </a:p>
          </p:txBody>
        </p:sp>
      </p:grpSp>
      <p:grpSp>
        <p:nvGrpSpPr>
          <p:cNvPr id="37" name="Gruppieren 36"/>
          <p:cNvGrpSpPr/>
          <p:nvPr/>
        </p:nvGrpSpPr>
        <p:grpSpPr>
          <a:xfrm>
            <a:off x="5872125" y="4976572"/>
            <a:ext cx="1152128" cy="1136077"/>
            <a:chOff x="6084477" y="5264604"/>
            <a:chExt cx="1152128" cy="1136077"/>
          </a:xfrm>
        </p:grpSpPr>
        <p:grpSp>
          <p:nvGrpSpPr>
            <p:cNvPr id="27" name="Gruppieren 26"/>
            <p:cNvGrpSpPr/>
            <p:nvPr/>
          </p:nvGrpSpPr>
          <p:grpSpPr>
            <a:xfrm>
              <a:off x="6399740" y="5264604"/>
              <a:ext cx="581622" cy="821650"/>
              <a:chOff x="6399740" y="5276226"/>
              <a:chExt cx="581622" cy="821650"/>
            </a:xfrm>
          </p:grpSpPr>
          <p:pic>
            <p:nvPicPr>
              <p:cNvPr id="20" name="Grafik 19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61" t="26481" b="6319"/>
              <a:stretch/>
            </p:blipFill>
            <p:spPr>
              <a:xfrm>
                <a:off x="6399740" y="5694939"/>
                <a:ext cx="581622" cy="402937"/>
              </a:xfrm>
              <a:prstGeom prst="rect">
                <a:avLst/>
              </a:prstGeom>
            </p:spPr>
          </p:pic>
          <p:pic>
            <p:nvPicPr>
              <p:cNvPr id="25" name="Grafik 24"/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67058" y="5276226"/>
                <a:ext cx="386966" cy="350246"/>
              </a:xfrm>
              <a:prstGeom prst="rect">
                <a:avLst/>
              </a:prstGeom>
            </p:spPr>
          </p:pic>
        </p:grpSp>
        <p:sp>
          <p:nvSpPr>
            <p:cNvPr id="31" name="Textfeld 30"/>
            <p:cNvSpPr txBox="1"/>
            <p:nvPr/>
          </p:nvSpPr>
          <p:spPr>
            <a:xfrm>
              <a:off x="6084477" y="6092904"/>
              <a:ext cx="11521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err="1" smtClean="0"/>
                <a:t>Logistics</a:t>
              </a:r>
              <a:endParaRPr lang="en-US" sz="1400" dirty="0"/>
            </a:p>
          </p:txBody>
        </p:sp>
      </p:grpSp>
      <p:grpSp>
        <p:nvGrpSpPr>
          <p:cNvPr id="35" name="Gruppieren 34"/>
          <p:cNvGrpSpPr/>
          <p:nvPr/>
        </p:nvGrpSpPr>
        <p:grpSpPr>
          <a:xfrm>
            <a:off x="2478516" y="5022970"/>
            <a:ext cx="1152128" cy="1089679"/>
            <a:chOff x="2690868" y="5311002"/>
            <a:chExt cx="1152128" cy="1089679"/>
          </a:xfrm>
        </p:grpSpPr>
        <p:grpSp>
          <p:nvGrpSpPr>
            <p:cNvPr id="28" name="Gruppieren 27"/>
            <p:cNvGrpSpPr/>
            <p:nvPr/>
          </p:nvGrpSpPr>
          <p:grpSpPr>
            <a:xfrm>
              <a:off x="2990415" y="5311002"/>
              <a:ext cx="565081" cy="781902"/>
              <a:chOff x="2990415" y="5311002"/>
              <a:chExt cx="565081" cy="781902"/>
            </a:xfrm>
          </p:grpSpPr>
          <p:pic>
            <p:nvPicPr>
              <p:cNvPr id="18" name="Grafik 17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61" t="26481" b="6319"/>
              <a:stretch/>
            </p:blipFill>
            <p:spPr>
              <a:xfrm>
                <a:off x="2990415" y="5701589"/>
                <a:ext cx="565081" cy="391315"/>
              </a:xfrm>
              <a:prstGeom prst="rect">
                <a:avLst/>
              </a:prstGeom>
            </p:spPr>
          </p:pic>
          <p:pic>
            <p:nvPicPr>
              <p:cNvPr id="23" name="Grafik 22"/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0526" y="5311002"/>
                <a:ext cx="386966" cy="350246"/>
              </a:xfrm>
              <a:prstGeom prst="rect">
                <a:avLst/>
              </a:prstGeom>
            </p:spPr>
          </p:pic>
        </p:grpSp>
        <p:sp>
          <p:nvSpPr>
            <p:cNvPr id="32" name="Textfeld 31"/>
            <p:cNvSpPr txBox="1"/>
            <p:nvPr/>
          </p:nvSpPr>
          <p:spPr>
            <a:xfrm>
              <a:off x="2690868" y="6092904"/>
              <a:ext cx="11521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err="1" smtClean="0"/>
                <a:t>Logistics</a:t>
              </a:r>
              <a:endParaRPr lang="en-US" sz="1400" dirty="0"/>
            </a:p>
          </p:txBody>
        </p:sp>
      </p:grpSp>
      <p:grpSp>
        <p:nvGrpSpPr>
          <p:cNvPr id="34" name="Gruppieren 33"/>
          <p:cNvGrpSpPr/>
          <p:nvPr/>
        </p:nvGrpSpPr>
        <p:grpSpPr>
          <a:xfrm>
            <a:off x="1417585" y="5022970"/>
            <a:ext cx="1152128" cy="1092878"/>
            <a:chOff x="1629937" y="5311002"/>
            <a:chExt cx="1152128" cy="1092878"/>
          </a:xfrm>
        </p:grpSpPr>
        <p:grpSp>
          <p:nvGrpSpPr>
            <p:cNvPr id="29" name="Gruppieren 28"/>
            <p:cNvGrpSpPr/>
            <p:nvPr/>
          </p:nvGrpSpPr>
          <p:grpSpPr>
            <a:xfrm>
              <a:off x="1883759" y="5311002"/>
              <a:ext cx="637607" cy="781902"/>
              <a:chOff x="1883759" y="5311002"/>
              <a:chExt cx="637607" cy="781902"/>
            </a:xfrm>
          </p:grpSpPr>
          <p:pic>
            <p:nvPicPr>
              <p:cNvPr id="17" name="Grafik 16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496" t="11989" r="5593" b="16083"/>
              <a:stretch/>
            </p:blipFill>
            <p:spPr>
              <a:xfrm>
                <a:off x="1883759" y="5710340"/>
                <a:ext cx="637607" cy="382564"/>
              </a:xfrm>
              <a:prstGeom prst="rect">
                <a:avLst/>
              </a:prstGeom>
            </p:spPr>
          </p:pic>
          <p:pic>
            <p:nvPicPr>
              <p:cNvPr id="24" name="Grafik 23"/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06489" y="5311002"/>
                <a:ext cx="386966" cy="350246"/>
              </a:xfrm>
              <a:prstGeom prst="rect">
                <a:avLst/>
              </a:prstGeom>
            </p:spPr>
          </p:pic>
        </p:grpSp>
        <p:sp>
          <p:nvSpPr>
            <p:cNvPr id="33" name="Textfeld 32"/>
            <p:cNvSpPr txBox="1"/>
            <p:nvPr/>
          </p:nvSpPr>
          <p:spPr>
            <a:xfrm>
              <a:off x="1629937" y="6096103"/>
              <a:ext cx="11521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err="1"/>
                <a:t>Suppliers</a:t>
              </a:r>
              <a:endParaRPr lang="en-US" sz="1400" dirty="0"/>
            </a:p>
          </p:txBody>
        </p:sp>
      </p:grpSp>
      <p:sp>
        <p:nvSpPr>
          <p:cNvPr id="38" name="Rechteckiger Pfeil 37"/>
          <p:cNvSpPr/>
          <p:nvPr/>
        </p:nvSpPr>
        <p:spPr>
          <a:xfrm rot="16200000" flipV="1">
            <a:off x="4328618" y="1800187"/>
            <a:ext cx="1750081" cy="7599993"/>
          </a:xfrm>
          <a:prstGeom prst="bentArrow">
            <a:avLst>
              <a:gd name="adj1" fmla="val 16793"/>
              <a:gd name="adj2" fmla="val 19699"/>
              <a:gd name="adj3" fmla="val 32939"/>
              <a:gd name="adj4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Textfeld 38"/>
          <p:cNvSpPr txBox="1"/>
          <p:nvPr/>
        </p:nvSpPr>
        <p:spPr>
          <a:xfrm>
            <a:off x="5872125" y="6136001"/>
            <a:ext cx="2499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 flow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6" name="Gruppieren 45"/>
          <p:cNvGrpSpPr/>
          <p:nvPr/>
        </p:nvGrpSpPr>
        <p:grpSpPr>
          <a:xfrm>
            <a:off x="6891027" y="4976572"/>
            <a:ext cx="1152128" cy="1136077"/>
            <a:chOff x="7031371" y="4976572"/>
            <a:chExt cx="1152128" cy="1136077"/>
          </a:xfrm>
        </p:grpSpPr>
        <p:sp>
          <p:nvSpPr>
            <p:cNvPr id="43" name="Textfeld 42"/>
            <p:cNvSpPr txBox="1"/>
            <p:nvPr/>
          </p:nvSpPr>
          <p:spPr>
            <a:xfrm>
              <a:off x="7031371" y="5804872"/>
              <a:ext cx="11521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err="1" smtClean="0"/>
                <a:t>Retailer</a:t>
              </a:r>
              <a:endParaRPr lang="en-US" sz="1400" dirty="0"/>
            </a:p>
          </p:txBody>
        </p:sp>
        <p:grpSp>
          <p:nvGrpSpPr>
            <p:cNvPr id="45" name="Gruppieren 44"/>
            <p:cNvGrpSpPr/>
            <p:nvPr/>
          </p:nvGrpSpPr>
          <p:grpSpPr>
            <a:xfrm>
              <a:off x="7386016" y="4976572"/>
              <a:ext cx="576064" cy="874590"/>
              <a:chOff x="7386016" y="4976572"/>
              <a:chExt cx="576064" cy="874590"/>
            </a:xfrm>
          </p:grpSpPr>
          <p:pic>
            <p:nvPicPr>
              <p:cNvPr id="42" name="Grafik 41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167" r="24504"/>
              <a:stretch/>
            </p:blipFill>
            <p:spPr>
              <a:xfrm>
                <a:off x="7386016" y="5399045"/>
                <a:ext cx="576064" cy="452117"/>
              </a:xfrm>
              <a:prstGeom prst="rect">
                <a:avLst/>
              </a:prstGeom>
            </p:spPr>
          </p:pic>
          <p:pic>
            <p:nvPicPr>
              <p:cNvPr id="44" name="Grafik 43"/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13952" y="4976572"/>
                <a:ext cx="386966" cy="350246"/>
              </a:xfrm>
              <a:prstGeom prst="rect">
                <a:avLst/>
              </a:prstGeom>
            </p:spPr>
          </p:pic>
        </p:grpSp>
      </p:grpSp>
      <p:sp>
        <p:nvSpPr>
          <p:cNvPr id="52" name="Freihandform 51"/>
          <p:cNvSpPr/>
          <p:nvPr/>
        </p:nvSpPr>
        <p:spPr>
          <a:xfrm>
            <a:off x="1983384" y="2343150"/>
            <a:ext cx="1800200" cy="2559050"/>
          </a:xfrm>
          <a:custGeom>
            <a:avLst/>
            <a:gdLst>
              <a:gd name="connsiteX0" fmla="*/ 0 w 1447800"/>
              <a:gd name="connsiteY0" fmla="*/ 2559050 h 2559050"/>
              <a:gd name="connsiteX1" fmla="*/ 1447800 w 1447800"/>
              <a:gd name="connsiteY1" fmla="*/ 1758950 h 2559050"/>
              <a:gd name="connsiteX2" fmla="*/ 1447800 w 1447800"/>
              <a:gd name="connsiteY2" fmla="*/ 0 h 255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7800" h="2559050">
                <a:moveTo>
                  <a:pt x="0" y="2559050"/>
                </a:moveTo>
                <a:lnTo>
                  <a:pt x="1447800" y="1758950"/>
                </a:lnTo>
                <a:lnTo>
                  <a:pt x="1447800" y="0"/>
                </a:lnTo>
              </a:path>
            </a:pathLst>
          </a:custGeom>
          <a:noFill/>
          <a:ln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ihandform 52"/>
          <p:cNvSpPr/>
          <p:nvPr/>
        </p:nvSpPr>
        <p:spPr>
          <a:xfrm>
            <a:off x="3027198" y="2336408"/>
            <a:ext cx="1017108" cy="2559050"/>
          </a:xfrm>
          <a:custGeom>
            <a:avLst/>
            <a:gdLst>
              <a:gd name="connsiteX0" fmla="*/ 0 w 1447800"/>
              <a:gd name="connsiteY0" fmla="*/ 2559050 h 2559050"/>
              <a:gd name="connsiteX1" fmla="*/ 1447800 w 1447800"/>
              <a:gd name="connsiteY1" fmla="*/ 1758950 h 2559050"/>
              <a:gd name="connsiteX2" fmla="*/ 1447800 w 1447800"/>
              <a:gd name="connsiteY2" fmla="*/ 0 h 255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7800" h="2559050">
                <a:moveTo>
                  <a:pt x="0" y="2559050"/>
                </a:moveTo>
                <a:lnTo>
                  <a:pt x="1447800" y="1758950"/>
                </a:lnTo>
                <a:lnTo>
                  <a:pt x="1447800" y="0"/>
                </a:lnTo>
              </a:path>
            </a:pathLst>
          </a:custGeom>
          <a:noFill/>
          <a:ln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Gerade Verbindung mit Pfeil 54"/>
          <p:cNvCxnSpPr/>
          <p:nvPr/>
        </p:nvCxnSpPr>
        <p:spPr>
          <a:xfrm flipV="1">
            <a:off x="4287640" y="2343150"/>
            <a:ext cx="0" cy="2926951"/>
          </a:xfrm>
          <a:prstGeom prst="straightConnector1">
            <a:avLst/>
          </a:prstGeom>
          <a:noFill/>
          <a:ln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7" name="Freihandform 56"/>
          <p:cNvSpPr/>
          <p:nvPr/>
        </p:nvSpPr>
        <p:spPr>
          <a:xfrm flipH="1">
            <a:off x="5241940" y="2356127"/>
            <a:ext cx="1205939" cy="2559050"/>
          </a:xfrm>
          <a:custGeom>
            <a:avLst/>
            <a:gdLst>
              <a:gd name="connsiteX0" fmla="*/ 0 w 1447800"/>
              <a:gd name="connsiteY0" fmla="*/ 2559050 h 2559050"/>
              <a:gd name="connsiteX1" fmla="*/ 1447800 w 1447800"/>
              <a:gd name="connsiteY1" fmla="*/ 1758950 h 2559050"/>
              <a:gd name="connsiteX2" fmla="*/ 1447800 w 1447800"/>
              <a:gd name="connsiteY2" fmla="*/ 0 h 255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7800" h="2559050">
                <a:moveTo>
                  <a:pt x="0" y="2559050"/>
                </a:moveTo>
                <a:lnTo>
                  <a:pt x="1447800" y="1758950"/>
                </a:lnTo>
                <a:lnTo>
                  <a:pt x="1447800" y="0"/>
                </a:lnTo>
              </a:path>
            </a:pathLst>
          </a:custGeom>
          <a:noFill/>
          <a:ln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ihandform 57"/>
          <p:cNvSpPr/>
          <p:nvPr/>
        </p:nvSpPr>
        <p:spPr>
          <a:xfrm flipH="1">
            <a:off x="5548083" y="2363374"/>
            <a:ext cx="1827443" cy="2559050"/>
          </a:xfrm>
          <a:custGeom>
            <a:avLst/>
            <a:gdLst>
              <a:gd name="connsiteX0" fmla="*/ 0 w 1447800"/>
              <a:gd name="connsiteY0" fmla="*/ 2559050 h 2559050"/>
              <a:gd name="connsiteX1" fmla="*/ 1447800 w 1447800"/>
              <a:gd name="connsiteY1" fmla="*/ 1758950 h 2559050"/>
              <a:gd name="connsiteX2" fmla="*/ 1447800 w 1447800"/>
              <a:gd name="connsiteY2" fmla="*/ 0 h 255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7800" h="2559050">
                <a:moveTo>
                  <a:pt x="0" y="2559050"/>
                </a:moveTo>
                <a:lnTo>
                  <a:pt x="1447800" y="1758950"/>
                </a:lnTo>
                <a:lnTo>
                  <a:pt x="1447800" y="0"/>
                </a:lnTo>
              </a:path>
            </a:pathLst>
          </a:custGeom>
          <a:noFill/>
          <a:ln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Gerade Verbindung mit Pfeil 58"/>
          <p:cNvCxnSpPr/>
          <p:nvPr/>
        </p:nvCxnSpPr>
        <p:spPr>
          <a:xfrm flipV="1">
            <a:off x="4935712" y="2343150"/>
            <a:ext cx="0" cy="2926951"/>
          </a:xfrm>
          <a:prstGeom prst="straightConnector1">
            <a:avLst/>
          </a:prstGeom>
          <a:noFill/>
          <a:ln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1" name="Gewinkelte Verbindung 60"/>
          <p:cNvCxnSpPr/>
          <p:nvPr/>
        </p:nvCxnSpPr>
        <p:spPr>
          <a:xfrm rot="5400000" flipH="1" flipV="1">
            <a:off x="7368431" y="4884714"/>
            <a:ext cx="1039219" cy="432048"/>
          </a:xfrm>
          <a:prstGeom prst="bentConnector3">
            <a:avLst>
              <a:gd name="adj1" fmla="val 506"/>
            </a:avLst>
          </a:prstGeom>
          <a:noFill/>
          <a:ln w="12700"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65" name="Grafik 6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204" y="4079074"/>
            <a:ext cx="357108" cy="464400"/>
          </a:xfrm>
          <a:prstGeom prst="rect">
            <a:avLst/>
          </a:prstGeom>
        </p:spPr>
      </p:pic>
      <p:sp>
        <p:nvSpPr>
          <p:cNvPr id="66" name="Textfeld 65"/>
          <p:cNvSpPr txBox="1"/>
          <p:nvPr/>
        </p:nvSpPr>
        <p:spPr>
          <a:xfrm>
            <a:off x="8316416" y="4057908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Final product</a:t>
            </a:r>
            <a:endParaRPr lang="en-US" sz="1400" dirty="0"/>
          </a:p>
        </p:txBody>
      </p:sp>
      <p:pic>
        <p:nvPicPr>
          <p:cNvPr id="67" name="Grafik 66"/>
          <p:cNvPicPr>
            <a:picLocks noChangeAspect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512056" y="4137036"/>
            <a:ext cx="386966" cy="350246"/>
          </a:xfrm>
          <a:prstGeom prst="rect">
            <a:avLst/>
          </a:prstGeom>
        </p:spPr>
      </p:pic>
      <p:cxnSp>
        <p:nvCxnSpPr>
          <p:cNvPr id="69" name="Gerade Verbindung mit Pfeil 68"/>
          <p:cNvCxnSpPr/>
          <p:nvPr/>
        </p:nvCxnSpPr>
        <p:spPr>
          <a:xfrm flipH="1" flipV="1">
            <a:off x="6157257" y="3612213"/>
            <a:ext cx="1275380" cy="636543"/>
          </a:xfrm>
          <a:prstGeom prst="straightConnector1">
            <a:avLst/>
          </a:prstGeom>
          <a:noFill/>
          <a:ln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70" name="Grafik 6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899" y="3529554"/>
            <a:ext cx="479717" cy="479717"/>
          </a:xfrm>
          <a:prstGeom prst="rect">
            <a:avLst/>
          </a:prstGeom>
        </p:spPr>
      </p:pic>
      <p:sp>
        <p:nvSpPr>
          <p:cNvPr id="71" name="Textfeld 70"/>
          <p:cNvSpPr txBox="1"/>
          <p:nvPr/>
        </p:nvSpPr>
        <p:spPr>
          <a:xfrm>
            <a:off x="8104064" y="3549793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Customer</a:t>
            </a:r>
            <a:endParaRPr lang="en-US" sz="1400" dirty="0"/>
          </a:p>
        </p:txBody>
      </p:sp>
      <p:pic>
        <p:nvPicPr>
          <p:cNvPr id="74" name="Grafik 7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649"/>
          <a:stretch/>
        </p:blipFill>
        <p:spPr>
          <a:xfrm>
            <a:off x="7757029" y="2914496"/>
            <a:ext cx="673456" cy="517029"/>
          </a:xfrm>
          <a:prstGeom prst="rect">
            <a:avLst/>
          </a:prstGeom>
        </p:spPr>
      </p:pic>
      <p:cxnSp>
        <p:nvCxnSpPr>
          <p:cNvPr id="76" name="Gerade Verbindung mit Pfeil 75"/>
          <p:cNvCxnSpPr/>
          <p:nvPr/>
        </p:nvCxnSpPr>
        <p:spPr>
          <a:xfrm flipH="1">
            <a:off x="6254706" y="3173010"/>
            <a:ext cx="1502324" cy="0"/>
          </a:xfrm>
          <a:prstGeom prst="straightConnector1">
            <a:avLst/>
          </a:prstGeom>
          <a:noFill/>
          <a:ln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7" name="Textfeld 76"/>
          <p:cNvSpPr txBox="1"/>
          <p:nvPr/>
        </p:nvSpPr>
        <p:spPr>
          <a:xfrm>
            <a:off x="6538594" y="2686056"/>
            <a:ext cx="1376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 smtClean="0"/>
              <a:t>Social</a:t>
            </a:r>
            <a:r>
              <a:rPr lang="de-DE" sz="1400" dirty="0" smtClean="0"/>
              <a:t> </a:t>
            </a:r>
            <a:r>
              <a:rPr lang="de-DE" sz="1400" dirty="0" err="1" smtClean="0"/>
              <a:t>network</a:t>
            </a:r>
            <a:r>
              <a:rPr lang="de-DE" sz="1400" dirty="0" smtClean="0"/>
              <a:t> </a:t>
            </a:r>
            <a:r>
              <a:rPr lang="de-DE" sz="1400" dirty="0" err="1" smtClean="0"/>
              <a:t>data</a:t>
            </a:r>
            <a:endParaRPr lang="en-US" sz="1400" dirty="0"/>
          </a:p>
        </p:txBody>
      </p:sp>
      <p:sp>
        <p:nvSpPr>
          <p:cNvPr id="79" name="Textfeld 78"/>
          <p:cNvSpPr txBox="1"/>
          <p:nvPr/>
        </p:nvSpPr>
        <p:spPr>
          <a:xfrm>
            <a:off x="107517" y="4972923"/>
            <a:ext cx="12961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machines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sensors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connected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plattform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Wolke 79"/>
          <p:cNvSpPr/>
          <p:nvPr/>
        </p:nvSpPr>
        <p:spPr>
          <a:xfrm>
            <a:off x="2971499" y="2725539"/>
            <a:ext cx="3262508" cy="1224136"/>
          </a:xfrm>
          <a:prstGeom prst="clou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Cloud </a:t>
            </a:r>
          </a:p>
          <a:p>
            <a:pPr algn="ctr"/>
            <a:r>
              <a:rPr lang="en-US" sz="3200" b="1" dirty="0" smtClean="0"/>
              <a:t>???</a:t>
            </a:r>
            <a:endParaRPr lang="en-US" sz="3200" b="1" dirty="0"/>
          </a:p>
        </p:txBody>
      </p:sp>
      <p:sp>
        <p:nvSpPr>
          <p:cNvPr id="102" name="Textfeld 101"/>
          <p:cNvSpPr txBox="1"/>
          <p:nvPr/>
        </p:nvSpPr>
        <p:spPr>
          <a:xfrm>
            <a:off x="107504" y="6061279"/>
            <a:ext cx="1450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</a:t>
            </a:r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: Jesus Ruiz, Fa.  Santander (2017), Blockchain Expo Europe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03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"/>
          <p:cNvGrpSpPr/>
          <p:nvPr/>
        </p:nvGrpSpPr>
        <p:grpSpPr>
          <a:xfrm>
            <a:off x="1407320" y="1556792"/>
            <a:ext cx="6624736" cy="792088"/>
            <a:chOff x="55718" y="1708644"/>
            <a:chExt cx="7919227" cy="864096"/>
          </a:xfrm>
        </p:grpSpPr>
        <p:sp>
          <p:nvSpPr>
            <p:cNvPr id="10" name="Abgerundetes Rechteck 9"/>
            <p:cNvSpPr/>
            <p:nvPr/>
          </p:nvSpPr>
          <p:spPr>
            <a:xfrm>
              <a:off x="55718" y="1708644"/>
              <a:ext cx="7919227" cy="864096"/>
            </a:xfrm>
            <a:prstGeom prst="roundRect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Abgerundetes Rechteck 3"/>
            <p:cNvSpPr/>
            <p:nvPr/>
          </p:nvSpPr>
          <p:spPr>
            <a:xfrm>
              <a:off x="173347" y="1770715"/>
              <a:ext cx="1152128" cy="720080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Smart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products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Abgerundetes Rechteck 4"/>
            <p:cNvSpPr/>
            <p:nvPr/>
          </p:nvSpPr>
          <p:spPr>
            <a:xfrm>
              <a:off x="1397483" y="1770715"/>
              <a:ext cx="1152128" cy="720080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Adaptive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logistics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Abgerundetes Rechteck 5"/>
            <p:cNvSpPr/>
            <p:nvPr/>
          </p:nvSpPr>
          <p:spPr>
            <a:xfrm>
              <a:off x="2621620" y="1770715"/>
              <a:ext cx="1152128" cy="720080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Financial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flows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in real-time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Abgerundetes Rechteck 6"/>
            <p:cNvSpPr/>
            <p:nvPr/>
          </p:nvSpPr>
          <p:spPr>
            <a:xfrm>
              <a:off x="3843176" y="1770715"/>
              <a:ext cx="1592919" cy="720080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Productive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maintanance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Abgerundetes Rechteck 7"/>
            <p:cNvSpPr/>
            <p:nvPr/>
          </p:nvSpPr>
          <p:spPr>
            <a:xfrm>
              <a:off x="5505523" y="1770714"/>
              <a:ext cx="1152128" cy="720080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Product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tracking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Abgerundetes Rechteck 8"/>
            <p:cNvSpPr/>
            <p:nvPr/>
          </p:nvSpPr>
          <p:spPr>
            <a:xfrm>
              <a:off x="6727078" y="1770714"/>
              <a:ext cx="1152128" cy="720080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New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business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models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Textfeld 11"/>
          <p:cNvSpPr txBox="1"/>
          <p:nvPr/>
        </p:nvSpPr>
        <p:spPr>
          <a:xfrm>
            <a:off x="327200" y="1684990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</a:p>
          <a:p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467544" y="1095127"/>
            <a:ext cx="67008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Key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enabler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ecosystems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future</a:t>
            </a: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" name="Gruppieren 35"/>
          <p:cNvGrpSpPr/>
          <p:nvPr/>
        </p:nvGrpSpPr>
        <p:grpSpPr>
          <a:xfrm>
            <a:off x="3842211" y="4149080"/>
            <a:ext cx="1872208" cy="2047460"/>
            <a:chOff x="4054563" y="4437112"/>
            <a:chExt cx="1872208" cy="2047460"/>
          </a:xfrm>
        </p:grpSpPr>
        <p:grpSp>
          <p:nvGrpSpPr>
            <p:cNvPr id="26" name="Gruppieren 25"/>
            <p:cNvGrpSpPr/>
            <p:nvPr/>
          </p:nvGrpSpPr>
          <p:grpSpPr>
            <a:xfrm>
              <a:off x="4054563" y="4437112"/>
              <a:ext cx="1872208" cy="1800200"/>
              <a:chOff x="3995936" y="4365104"/>
              <a:chExt cx="1872208" cy="1800200"/>
            </a:xfrm>
          </p:grpSpPr>
          <p:pic>
            <p:nvPicPr>
              <p:cNvPr id="15" name="Grafik 14"/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088" t="15350" r="10088" b="14036"/>
              <a:stretch/>
            </p:blipFill>
            <p:spPr>
              <a:xfrm>
                <a:off x="3995936" y="4365104"/>
                <a:ext cx="1872208" cy="1800200"/>
              </a:xfrm>
              <a:prstGeom prst="rect">
                <a:avLst/>
              </a:prstGeom>
            </p:spPr>
          </p:pic>
          <p:pic>
            <p:nvPicPr>
              <p:cNvPr id="19" name="Grafik 18"/>
              <p:cNvPicPr>
                <a:picLocks noChangeAspect="1"/>
              </p:cNvPicPr>
              <p:nvPr/>
            </p:nvPicPr>
            <p:blipFill rotWithShape="1"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5750"/>
              <a:stretch/>
            </p:blipFill>
            <p:spPr>
              <a:xfrm>
                <a:off x="4248046" y="5661248"/>
                <a:ext cx="1371600" cy="469776"/>
              </a:xfrm>
              <a:prstGeom prst="rect">
                <a:avLst/>
              </a:prstGeom>
            </p:spPr>
          </p:pic>
          <p:pic>
            <p:nvPicPr>
              <p:cNvPr id="21" name="Grafik 20"/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42980" y="5490379"/>
                <a:ext cx="386966" cy="350246"/>
              </a:xfrm>
              <a:prstGeom prst="rect">
                <a:avLst/>
              </a:prstGeom>
            </p:spPr>
          </p:pic>
          <p:pic>
            <p:nvPicPr>
              <p:cNvPr id="22" name="Grafik 21"/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83507" y="5486125"/>
                <a:ext cx="386966" cy="350246"/>
              </a:xfrm>
              <a:prstGeom prst="rect">
                <a:avLst/>
              </a:prstGeom>
            </p:spPr>
          </p:pic>
        </p:grpSp>
        <p:sp>
          <p:nvSpPr>
            <p:cNvPr id="30" name="Textfeld 29"/>
            <p:cNvSpPr txBox="1"/>
            <p:nvPr/>
          </p:nvSpPr>
          <p:spPr>
            <a:xfrm>
              <a:off x="4445313" y="6176795"/>
              <a:ext cx="11521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smtClean="0"/>
                <a:t>Factory</a:t>
              </a:r>
              <a:endParaRPr lang="en-US" sz="1400" dirty="0"/>
            </a:p>
          </p:txBody>
        </p:sp>
      </p:grpSp>
      <p:grpSp>
        <p:nvGrpSpPr>
          <p:cNvPr id="37" name="Gruppieren 36"/>
          <p:cNvGrpSpPr/>
          <p:nvPr/>
        </p:nvGrpSpPr>
        <p:grpSpPr>
          <a:xfrm>
            <a:off x="5872125" y="4976572"/>
            <a:ext cx="1152128" cy="1136077"/>
            <a:chOff x="6084477" y="5264604"/>
            <a:chExt cx="1152128" cy="1136077"/>
          </a:xfrm>
        </p:grpSpPr>
        <p:grpSp>
          <p:nvGrpSpPr>
            <p:cNvPr id="27" name="Gruppieren 26"/>
            <p:cNvGrpSpPr/>
            <p:nvPr/>
          </p:nvGrpSpPr>
          <p:grpSpPr>
            <a:xfrm>
              <a:off x="6399740" y="5264604"/>
              <a:ext cx="581622" cy="821650"/>
              <a:chOff x="6399740" y="5276226"/>
              <a:chExt cx="581622" cy="821650"/>
            </a:xfrm>
          </p:grpSpPr>
          <p:pic>
            <p:nvPicPr>
              <p:cNvPr id="20" name="Grafik 19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61" t="26481" b="6319"/>
              <a:stretch/>
            </p:blipFill>
            <p:spPr>
              <a:xfrm>
                <a:off x="6399740" y="5694939"/>
                <a:ext cx="581622" cy="402937"/>
              </a:xfrm>
              <a:prstGeom prst="rect">
                <a:avLst/>
              </a:prstGeom>
            </p:spPr>
          </p:pic>
          <p:pic>
            <p:nvPicPr>
              <p:cNvPr id="25" name="Grafik 24"/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67058" y="5276226"/>
                <a:ext cx="386966" cy="350246"/>
              </a:xfrm>
              <a:prstGeom prst="rect">
                <a:avLst/>
              </a:prstGeom>
            </p:spPr>
          </p:pic>
        </p:grpSp>
        <p:sp>
          <p:nvSpPr>
            <p:cNvPr id="31" name="Textfeld 30"/>
            <p:cNvSpPr txBox="1"/>
            <p:nvPr/>
          </p:nvSpPr>
          <p:spPr>
            <a:xfrm>
              <a:off x="6084477" y="6092904"/>
              <a:ext cx="11521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err="1" smtClean="0"/>
                <a:t>Logistics</a:t>
              </a:r>
              <a:endParaRPr lang="en-US" sz="1400" dirty="0"/>
            </a:p>
          </p:txBody>
        </p:sp>
      </p:grpSp>
      <p:grpSp>
        <p:nvGrpSpPr>
          <p:cNvPr id="35" name="Gruppieren 34"/>
          <p:cNvGrpSpPr/>
          <p:nvPr/>
        </p:nvGrpSpPr>
        <p:grpSpPr>
          <a:xfrm>
            <a:off x="2478516" y="5022970"/>
            <a:ext cx="1152128" cy="1089679"/>
            <a:chOff x="2690868" y="5311002"/>
            <a:chExt cx="1152128" cy="1089679"/>
          </a:xfrm>
        </p:grpSpPr>
        <p:grpSp>
          <p:nvGrpSpPr>
            <p:cNvPr id="28" name="Gruppieren 27"/>
            <p:cNvGrpSpPr/>
            <p:nvPr/>
          </p:nvGrpSpPr>
          <p:grpSpPr>
            <a:xfrm>
              <a:off x="2990415" y="5311002"/>
              <a:ext cx="565081" cy="781902"/>
              <a:chOff x="2990415" y="5311002"/>
              <a:chExt cx="565081" cy="781902"/>
            </a:xfrm>
          </p:grpSpPr>
          <p:pic>
            <p:nvPicPr>
              <p:cNvPr id="18" name="Grafik 17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61" t="26481" b="6319"/>
              <a:stretch/>
            </p:blipFill>
            <p:spPr>
              <a:xfrm>
                <a:off x="2990415" y="5701589"/>
                <a:ext cx="565081" cy="391315"/>
              </a:xfrm>
              <a:prstGeom prst="rect">
                <a:avLst/>
              </a:prstGeom>
            </p:spPr>
          </p:pic>
          <p:pic>
            <p:nvPicPr>
              <p:cNvPr id="23" name="Grafik 22"/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0526" y="5311002"/>
                <a:ext cx="386966" cy="350246"/>
              </a:xfrm>
              <a:prstGeom prst="rect">
                <a:avLst/>
              </a:prstGeom>
            </p:spPr>
          </p:pic>
        </p:grpSp>
        <p:sp>
          <p:nvSpPr>
            <p:cNvPr id="32" name="Textfeld 31"/>
            <p:cNvSpPr txBox="1"/>
            <p:nvPr/>
          </p:nvSpPr>
          <p:spPr>
            <a:xfrm>
              <a:off x="2690868" y="6092904"/>
              <a:ext cx="11521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err="1" smtClean="0"/>
                <a:t>Logistics</a:t>
              </a:r>
              <a:endParaRPr lang="en-US" sz="1400" dirty="0"/>
            </a:p>
          </p:txBody>
        </p:sp>
      </p:grpSp>
      <p:grpSp>
        <p:nvGrpSpPr>
          <p:cNvPr id="34" name="Gruppieren 33"/>
          <p:cNvGrpSpPr/>
          <p:nvPr/>
        </p:nvGrpSpPr>
        <p:grpSpPr>
          <a:xfrm>
            <a:off x="1417585" y="5022970"/>
            <a:ext cx="1152128" cy="1092878"/>
            <a:chOff x="1629937" y="5311002"/>
            <a:chExt cx="1152128" cy="1092878"/>
          </a:xfrm>
        </p:grpSpPr>
        <p:grpSp>
          <p:nvGrpSpPr>
            <p:cNvPr id="29" name="Gruppieren 28"/>
            <p:cNvGrpSpPr/>
            <p:nvPr/>
          </p:nvGrpSpPr>
          <p:grpSpPr>
            <a:xfrm>
              <a:off x="1883759" y="5311002"/>
              <a:ext cx="637607" cy="781902"/>
              <a:chOff x="1883759" y="5311002"/>
              <a:chExt cx="637607" cy="781902"/>
            </a:xfrm>
          </p:grpSpPr>
          <p:pic>
            <p:nvPicPr>
              <p:cNvPr id="17" name="Grafik 16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496" t="11989" r="5593" b="16083"/>
              <a:stretch/>
            </p:blipFill>
            <p:spPr>
              <a:xfrm>
                <a:off x="1883759" y="5710340"/>
                <a:ext cx="637607" cy="382564"/>
              </a:xfrm>
              <a:prstGeom prst="rect">
                <a:avLst/>
              </a:prstGeom>
            </p:spPr>
          </p:pic>
          <p:pic>
            <p:nvPicPr>
              <p:cNvPr id="24" name="Grafik 23"/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06489" y="5311002"/>
                <a:ext cx="386966" cy="350246"/>
              </a:xfrm>
              <a:prstGeom prst="rect">
                <a:avLst/>
              </a:prstGeom>
            </p:spPr>
          </p:pic>
        </p:grpSp>
        <p:sp>
          <p:nvSpPr>
            <p:cNvPr id="33" name="Textfeld 32"/>
            <p:cNvSpPr txBox="1"/>
            <p:nvPr/>
          </p:nvSpPr>
          <p:spPr>
            <a:xfrm>
              <a:off x="1629937" y="6096103"/>
              <a:ext cx="11521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err="1"/>
                <a:t>Suppliers</a:t>
              </a:r>
              <a:endParaRPr lang="en-US" sz="1400" dirty="0"/>
            </a:p>
          </p:txBody>
        </p:sp>
      </p:grpSp>
      <p:sp>
        <p:nvSpPr>
          <p:cNvPr id="38" name="Rechteckiger Pfeil 37"/>
          <p:cNvSpPr/>
          <p:nvPr/>
        </p:nvSpPr>
        <p:spPr>
          <a:xfrm rot="16200000" flipV="1">
            <a:off x="4328618" y="1800187"/>
            <a:ext cx="1750081" cy="7599993"/>
          </a:xfrm>
          <a:prstGeom prst="bentArrow">
            <a:avLst>
              <a:gd name="adj1" fmla="val 16793"/>
              <a:gd name="adj2" fmla="val 19699"/>
              <a:gd name="adj3" fmla="val 32939"/>
              <a:gd name="adj4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Textfeld 38"/>
          <p:cNvSpPr txBox="1"/>
          <p:nvPr/>
        </p:nvSpPr>
        <p:spPr>
          <a:xfrm>
            <a:off x="5872125" y="6136001"/>
            <a:ext cx="2499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 flow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6" name="Gruppieren 45"/>
          <p:cNvGrpSpPr/>
          <p:nvPr/>
        </p:nvGrpSpPr>
        <p:grpSpPr>
          <a:xfrm>
            <a:off x="6891027" y="4976572"/>
            <a:ext cx="1152128" cy="1136077"/>
            <a:chOff x="7031371" y="4976572"/>
            <a:chExt cx="1152128" cy="1136077"/>
          </a:xfrm>
        </p:grpSpPr>
        <p:sp>
          <p:nvSpPr>
            <p:cNvPr id="43" name="Textfeld 42"/>
            <p:cNvSpPr txBox="1"/>
            <p:nvPr/>
          </p:nvSpPr>
          <p:spPr>
            <a:xfrm>
              <a:off x="7031371" y="5804872"/>
              <a:ext cx="11521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err="1" smtClean="0"/>
                <a:t>Retailer</a:t>
              </a:r>
              <a:endParaRPr lang="en-US" sz="1400" dirty="0"/>
            </a:p>
          </p:txBody>
        </p:sp>
        <p:grpSp>
          <p:nvGrpSpPr>
            <p:cNvPr id="45" name="Gruppieren 44"/>
            <p:cNvGrpSpPr/>
            <p:nvPr/>
          </p:nvGrpSpPr>
          <p:grpSpPr>
            <a:xfrm>
              <a:off x="7386016" y="4976572"/>
              <a:ext cx="576064" cy="874590"/>
              <a:chOff x="7386016" y="4976572"/>
              <a:chExt cx="576064" cy="874590"/>
            </a:xfrm>
          </p:grpSpPr>
          <p:pic>
            <p:nvPicPr>
              <p:cNvPr id="42" name="Grafik 41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167" r="24504"/>
              <a:stretch/>
            </p:blipFill>
            <p:spPr>
              <a:xfrm>
                <a:off x="7386016" y="5399045"/>
                <a:ext cx="576064" cy="452117"/>
              </a:xfrm>
              <a:prstGeom prst="rect">
                <a:avLst/>
              </a:prstGeom>
            </p:spPr>
          </p:pic>
          <p:pic>
            <p:nvPicPr>
              <p:cNvPr id="44" name="Grafik 43"/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13952" y="4976572"/>
                <a:ext cx="386966" cy="350246"/>
              </a:xfrm>
              <a:prstGeom prst="rect">
                <a:avLst/>
              </a:prstGeom>
            </p:spPr>
          </p:pic>
        </p:grpSp>
      </p:grpSp>
      <p:sp>
        <p:nvSpPr>
          <p:cNvPr id="52" name="Freihandform 51"/>
          <p:cNvSpPr/>
          <p:nvPr/>
        </p:nvSpPr>
        <p:spPr>
          <a:xfrm>
            <a:off x="1983384" y="2343150"/>
            <a:ext cx="1800200" cy="2559050"/>
          </a:xfrm>
          <a:custGeom>
            <a:avLst/>
            <a:gdLst>
              <a:gd name="connsiteX0" fmla="*/ 0 w 1447800"/>
              <a:gd name="connsiteY0" fmla="*/ 2559050 h 2559050"/>
              <a:gd name="connsiteX1" fmla="*/ 1447800 w 1447800"/>
              <a:gd name="connsiteY1" fmla="*/ 1758950 h 2559050"/>
              <a:gd name="connsiteX2" fmla="*/ 1447800 w 1447800"/>
              <a:gd name="connsiteY2" fmla="*/ 0 h 255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7800" h="2559050">
                <a:moveTo>
                  <a:pt x="0" y="2559050"/>
                </a:moveTo>
                <a:lnTo>
                  <a:pt x="1447800" y="1758950"/>
                </a:lnTo>
                <a:lnTo>
                  <a:pt x="1447800" y="0"/>
                </a:lnTo>
              </a:path>
            </a:pathLst>
          </a:custGeom>
          <a:noFill/>
          <a:ln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ihandform 52"/>
          <p:cNvSpPr/>
          <p:nvPr/>
        </p:nvSpPr>
        <p:spPr>
          <a:xfrm>
            <a:off x="3027198" y="2336408"/>
            <a:ext cx="1017108" cy="2559050"/>
          </a:xfrm>
          <a:custGeom>
            <a:avLst/>
            <a:gdLst>
              <a:gd name="connsiteX0" fmla="*/ 0 w 1447800"/>
              <a:gd name="connsiteY0" fmla="*/ 2559050 h 2559050"/>
              <a:gd name="connsiteX1" fmla="*/ 1447800 w 1447800"/>
              <a:gd name="connsiteY1" fmla="*/ 1758950 h 2559050"/>
              <a:gd name="connsiteX2" fmla="*/ 1447800 w 1447800"/>
              <a:gd name="connsiteY2" fmla="*/ 0 h 255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7800" h="2559050">
                <a:moveTo>
                  <a:pt x="0" y="2559050"/>
                </a:moveTo>
                <a:lnTo>
                  <a:pt x="1447800" y="1758950"/>
                </a:lnTo>
                <a:lnTo>
                  <a:pt x="1447800" y="0"/>
                </a:lnTo>
              </a:path>
            </a:pathLst>
          </a:custGeom>
          <a:noFill/>
          <a:ln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Gerade Verbindung mit Pfeil 54"/>
          <p:cNvCxnSpPr/>
          <p:nvPr/>
        </p:nvCxnSpPr>
        <p:spPr>
          <a:xfrm flipV="1">
            <a:off x="4287640" y="2343150"/>
            <a:ext cx="0" cy="2926951"/>
          </a:xfrm>
          <a:prstGeom prst="straightConnector1">
            <a:avLst/>
          </a:prstGeom>
          <a:noFill/>
          <a:ln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7" name="Freihandform 56"/>
          <p:cNvSpPr/>
          <p:nvPr/>
        </p:nvSpPr>
        <p:spPr>
          <a:xfrm flipH="1">
            <a:off x="5241940" y="2356127"/>
            <a:ext cx="1205939" cy="2559050"/>
          </a:xfrm>
          <a:custGeom>
            <a:avLst/>
            <a:gdLst>
              <a:gd name="connsiteX0" fmla="*/ 0 w 1447800"/>
              <a:gd name="connsiteY0" fmla="*/ 2559050 h 2559050"/>
              <a:gd name="connsiteX1" fmla="*/ 1447800 w 1447800"/>
              <a:gd name="connsiteY1" fmla="*/ 1758950 h 2559050"/>
              <a:gd name="connsiteX2" fmla="*/ 1447800 w 1447800"/>
              <a:gd name="connsiteY2" fmla="*/ 0 h 255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7800" h="2559050">
                <a:moveTo>
                  <a:pt x="0" y="2559050"/>
                </a:moveTo>
                <a:lnTo>
                  <a:pt x="1447800" y="1758950"/>
                </a:lnTo>
                <a:lnTo>
                  <a:pt x="1447800" y="0"/>
                </a:lnTo>
              </a:path>
            </a:pathLst>
          </a:custGeom>
          <a:noFill/>
          <a:ln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ihandform 57"/>
          <p:cNvSpPr/>
          <p:nvPr/>
        </p:nvSpPr>
        <p:spPr>
          <a:xfrm flipH="1">
            <a:off x="5548083" y="2363374"/>
            <a:ext cx="1827443" cy="2559050"/>
          </a:xfrm>
          <a:custGeom>
            <a:avLst/>
            <a:gdLst>
              <a:gd name="connsiteX0" fmla="*/ 0 w 1447800"/>
              <a:gd name="connsiteY0" fmla="*/ 2559050 h 2559050"/>
              <a:gd name="connsiteX1" fmla="*/ 1447800 w 1447800"/>
              <a:gd name="connsiteY1" fmla="*/ 1758950 h 2559050"/>
              <a:gd name="connsiteX2" fmla="*/ 1447800 w 1447800"/>
              <a:gd name="connsiteY2" fmla="*/ 0 h 255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7800" h="2559050">
                <a:moveTo>
                  <a:pt x="0" y="2559050"/>
                </a:moveTo>
                <a:lnTo>
                  <a:pt x="1447800" y="1758950"/>
                </a:lnTo>
                <a:lnTo>
                  <a:pt x="1447800" y="0"/>
                </a:lnTo>
              </a:path>
            </a:pathLst>
          </a:custGeom>
          <a:noFill/>
          <a:ln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Gerade Verbindung mit Pfeil 58"/>
          <p:cNvCxnSpPr/>
          <p:nvPr/>
        </p:nvCxnSpPr>
        <p:spPr>
          <a:xfrm flipV="1">
            <a:off x="4935712" y="2343150"/>
            <a:ext cx="0" cy="2926951"/>
          </a:xfrm>
          <a:prstGeom prst="straightConnector1">
            <a:avLst/>
          </a:prstGeom>
          <a:noFill/>
          <a:ln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1" name="Gewinkelte Verbindung 60"/>
          <p:cNvCxnSpPr/>
          <p:nvPr/>
        </p:nvCxnSpPr>
        <p:spPr>
          <a:xfrm rot="5400000" flipH="1" flipV="1">
            <a:off x="7368431" y="4884714"/>
            <a:ext cx="1039219" cy="432048"/>
          </a:xfrm>
          <a:prstGeom prst="bentConnector3">
            <a:avLst>
              <a:gd name="adj1" fmla="val 506"/>
            </a:avLst>
          </a:prstGeom>
          <a:noFill/>
          <a:ln w="12700"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65" name="Grafik 6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204" y="4079074"/>
            <a:ext cx="357108" cy="464400"/>
          </a:xfrm>
          <a:prstGeom prst="rect">
            <a:avLst/>
          </a:prstGeom>
        </p:spPr>
      </p:pic>
      <p:pic>
        <p:nvPicPr>
          <p:cNvPr id="67" name="Grafik 66"/>
          <p:cNvPicPr>
            <a:picLocks noChangeAspect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512056" y="4137036"/>
            <a:ext cx="386966" cy="350246"/>
          </a:xfrm>
          <a:prstGeom prst="rect">
            <a:avLst/>
          </a:prstGeom>
        </p:spPr>
      </p:pic>
      <p:cxnSp>
        <p:nvCxnSpPr>
          <p:cNvPr id="69" name="Gerade Verbindung mit Pfeil 68"/>
          <p:cNvCxnSpPr/>
          <p:nvPr/>
        </p:nvCxnSpPr>
        <p:spPr>
          <a:xfrm flipH="1" flipV="1">
            <a:off x="6157257" y="3612213"/>
            <a:ext cx="1275380" cy="636543"/>
          </a:xfrm>
          <a:prstGeom prst="straightConnector1">
            <a:avLst/>
          </a:prstGeom>
          <a:noFill/>
          <a:ln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70" name="Grafik 6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899" y="3529554"/>
            <a:ext cx="479717" cy="479717"/>
          </a:xfrm>
          <a:prstGeom prst="rect">
            <a:avLst/>
          </a:prstGeom>
        </p:spPr>
      </p:pic>
      <p:pic>
        <p:nvPicPr>
          <p:cNvPr id="74" name="Grafik 7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649"/>
          <a:stretch/>
        </p:blipFill>
        <p:spPr>
          <a:xfrm>
            <a:off x="7757029" y="2914496"/>
            <a:ext cx="673456" cy="517029"/>
          </a:xfrm>
          <a:prstGeom prst="rect">
            <a:avLst/>
          </a:prstGeom>
        </p:spPr>
      </p:pic>
      <p:cxnSp>
        <p:nvCxnSpPr>
          <p:cNvPr id="76" name="Gerade Verbindung mit Pfeil 75"/>
          <p:cNvCxnSpPr/>
          <p:nvPr/>
        </p:nvCxnSpPr>
        <p:spPr>
          <a:xfrm flipH="1">
            <a:off x="6254706" y="3173010"/>
            <a:ext cx="1502324" cy="0"/>
          </a:xfrm>
          <a:prstGeom prst="straightConnector1">
            <a:avLst/>
          </a:prstGeom>
          <a:noFill/>
          <a:ln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7" name="Textfeld 76"/>
          <p:cNvSpPr txBox="1"/>
          <p:nvPr/>
        </p:nvSpPr>
        <p:spPr>
          <a:xfrm>
            <a:off x="6538594" y="2686056"/>
            <a:ext cx="1376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 smtClean="0"/>
              <a:t>Social</a:t>
            </a:r>
            <a:r>
              <a:rPr lang="de-DE" sz="1400" dirty="0" smtClean="0"/>
              <a:t> </a:t>
            </a:r>
            <a:r>
              <a:rPr lang="de-DE" sz="1400" dirty="0" err="1" smtClean="0"/>
              <a:t>network</a:t>
            </a:r>
            <a:r>
              <a:rPr lang="de-DE" sz="1400" dirty="0" smtClean="0"/>
              <a:t> </a:t>
            </a:r>
            <a:r>
              <a:rPr lang="de-DE" sz="1400" dirty="0" err="1" smtClean="0"/>
              <a:t>data</a:t>
            </a:r>
            <a:endParaRPr lang="en-US" sz="1400" dirty="0"/>
          </a:p>
        </p:txBody>
      </p:sp>
      <p:sp>
        <p:nvSpPr>
          <p:cNvPr id="79" name="Textfeld 78"/>
          <p:cNvSpPr txBox="1"/>
          <p:nvPr/>
        </p:nvSpPr>
        <p:spPr>
          <a:xfrm>
            <a:off x="107517" y="4972923"/>
            <a:ext cx="12961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machines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sensors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connected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plattform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Zierrahmen 79"/>
          <p:cNvSpPr/>
          <p:nvPr/>
        </p:nvSpPr>
        <p:spPr>
          <a:xfrm>
            <a:off x="3112281" y="2740195"/>
            <a:ext cx="3075107" cy="1079076"/>
          </a:xfrm>
          <a:prstGeom prst="plaque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1" name="Grafik 90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043" y="2927645"/>
            <a:ext cx="360000" cy="360000"/>
          </a:xfrm>
          <a:prstGeom prst="rect">
            <a:avLst/>
          </a:prstGeom>
        </p:spPr>
      </p:pic>
      <p:pic>
        <p:nvPicPr>
          <p:cNvPr id="92" name="Grafik 91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671" y="3308236"/>
            <a:ext cx="360000" cy="360000"/>
          </a:xfrm>
          <a:prstGeom prst="rect">
            <a:avLst/>
          </a:prstGeom>
        </p:spPr>
      </p:pic>
      <p:pic>
        <p:nvPicPr>
          <p:cNvPr id="93" name="Grafik 92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013" y="2976441"/>
            <a:ext cx="360000" cy="360000"/>
          </a:xfrm>
          <a:prstGeom prst="rect">
            <a:avLst/>
          </a:prstGeom>
        </p:spPr>
      </p:pic>
      <p:pic>
        <p:nvPicPr>
          <p:cNvPr id="94" name="Grafik 93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641" y="3357032"/>
            <a:ext cx="360000" cy="360000"/>
          </a:xfrm>
          <a:prstGeom prst="rect">
            <a:avLst/>
          </a:prstGeom>
        </p:spPr>
      </p:pic>
      <p:pic>
        <p:nvPicPr>
          <p:cNvPr id="95" name="Grafik 94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824" y="2951650"/>
            <a:ext cx="360000" cy="360000"/>
          </a:xfrm>
          <a:prstGeom prst="rect">
            <a:avLst/>
          </a:prstGeom>
        </p:spPr>
      </p:pic>
      <p:pic>
        <p:nvPicPr>
          <p:cNvPr id="96" name="Grafik 95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452" y="3332241"/>
            <a:ext cx="360000" cy="360000"/>
          </a:xfrm>
          <a:prstGeom prst="rect">
            <a:avLst/>
          </a:prstGeom>
        </p:spPr>
      </p:pic>
      <p:pic>
        <p:nvPicPr>
          <p:cNvPr id="97" name="Grafik 96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634" y="2953861"/>
            <a:ext cx="360000" cy="360000"/>
          </a:xfrm>
          <a:prstGeom prst="rect">
            <a:avLst/>
          </a:prstGeom>
        </p:spPr>
      </p:pic>
      <p:pic>
        <p:nvPicPr>
          <p:cNvPr id="98" name="Grafik 97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262" y="3334452"/>
            <a:ext cx="360000" cy="360000"/>
          </a:xfrm>
          <a:prstGeom prst="rect">
            <a:avLst/>
          </a:prstGeom>
        </p:spPr>
      </p:pic>
      <p:pic>
        <p:nvPicPr>
          <p:cNvPr id="99" name="Grafik 98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528" y="3007466"/>
            <a:ext cx="360000" cy="360000"/>
          </a:xfrm>
          <a:prstGeom prst="rect">
            <a:avLst/>
          </a:prstGeom>
        </p:spPr>
      </p:pic>
      <p:pic>
        <p:nvPicPr>
          <p:cNvPr id="100" name="Grafik 99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113" y="3257450"/>
            <a:ext cx="360000" cy="360000"/>
          </a:xfrm>
          <a:prstGeom prst="rect">
            <a:avLst/>
          </a:prstGeom>
        </p:spPr>
      </p:pic>
      <p:sp>
        <p:nvSpPr>
          <p:cNvPr id="102" name="Textfeld 101"/>
          <p:cNvSpPr txBox="1"/>
          <p:nvPr/>
        </p:nvSpPr>
        <p:spPr>
          <a:xfrm>
            <a:off x="107504" y="6061279"/>
            <a:ext cx="1450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</a:t>
            </a:r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: Jesus Ruiz, Fa.  Santander (2017), Blockchain Expo Europe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" name="Grafik 102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820" y="2892658"/>
            <a:ext cx="360000" cy="360000"/>
          </a:xfrm>
          <a:prstGeom prst="rect">
            <a:avLst/>
          </a:prstGeom>
        </p:spPr>
      </p:pic>
      <p:sp>
        <p:nvSpPr>
          <p:cNvPr id="73" name="Textfeld 72"/>
          <p:cNvSpPr txBox="1"/>
          <p:nvPr/>
        </p:nvSpPr>
        <p:spPr>
          <a:xfrm>
            <a:off x="8316416" y="4057908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Final product</a:t>
            </a:r>
            <a:endParaRPr lang="en-US" sz="1400" dirty="0"/>
          </a:p>
        </p:txBody>
      </p:sp>
      <p:sp>
        <p:nvSpPr>
          <p:cNvPr id="75" name="Textfeld 74"/>
          <p:cNvSpPr txBox="1"/>
          <p:nvPr/>
        </p:nvSpPr>
        <p:spPr>
          <a:xfrm>
            <a:off x="8104064" y="3549793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Customer</a:t>
            </a:r>
            <a:endParaRPr lang="en-US" sz="1400" dirty="0"/>
          </a:p>
        </p:txBody>
      </p:sp>
      <p:sp>
        <p:nvSpPr>
          <p:cNvPr id="72" name="Textfeld 71"/>
          <p:cNvSpPr txBox="1"/>
          <p:nvPr/>
        </p:nvSpPr>
        <p:spPr>
          <a:xfrm>
            <a:off x="929403" y="3013812"/>
            <a:ext cx="2130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Blockchain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23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07407E-6 L 4.44444E-6 -0.079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feld 11"/>
          <p:cNvSpPr txBox="1"/>
          <p:nvPr/>
        </p:nvSpPr>
        <p:spPr>
          <a:xfrm>
            <a:off x="327200" y="1684990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</a:p>
          <a:p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467544" y="1095127"/>
            <a:ext cx="67008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Key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enabler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ecosystems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future</a:t>
            </a: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" name="Gruppieren 35"/>
          <p:cNvGrpSpPr/>
          <p:nvPr/>
        </p:nvGrpSpPr>
        <p:grpSpPr>
          <a:xfrm>
            <a:off x="3842211" y="4149080"/>
            <a:ext cx="1872208" cy="2047460"/>
            <a:chOff x="4054563" y="4437112"/>
            <a:chExt cx="1872208" cy="2047460"/>
          </a:xfrm>
        </p:grpSpPr>
        <p:grpSp>
          <p:nvGrpSpPr>
            <p:cNvPr id="26" name="Gruppieren 25"/>
            <p:cNvGrpSpPr/>
            <p:nvPr/>
          </p:nvGrpSpPr>
          <p:grpSpPr>
            <a:xfrm>
              <a:off x="4054563" y="4437112"/>
              <a:ext cx="1872208" cy="1800200"/>
              <a:chOff x="3995936" y="4365104"/>
              <a:chExt cx="1872208" cy="1800200"/>
            </a:xfrm>
          </p:grpSpPr>
          <p:pic>
            <p:nvPicPr>
              <p:cNvPr id="15" name="Grafik 14"/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088" t="15350" r="10088" b="14036"/>
              <a:stretch/>
            </p:blipFill>
            <p:spPr>
              <a:xfrm>
                <a:off x="3995936" y="4365104"/>
                <a:ext cx="1872208" cy="1800200"/>
              </a:xfrm>
              <a:prstGeom prst="rect">
                <a:avLst/>
              </a:prstGeom>
            </p:spPr>
          </p:pic>
          <p:pic>
            <p:nvPicPr>
              <p:cNvPr id="19" name="Grafik 18"/>
              <p:cNvPicPr>
                <a:picLocks noChangeAspect="1"/>
              </p:cNvPicPr>
              <p:nvPr/>
            </p:nvPicPr>
            <p:blipFill rotWithShape="1"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5750"/>
              <a:stretch/>
            </p:blipFill>
            <p:spPr>
              <a:xfrm>
                <a:off x="4248046" y="5661248"/>
                <a:ext cx="1371600" cy="469776"/>
              </a:xfrm>
              <a:prstGeom prst="rect">
                <a:avLst/>
              </a:prstGeom>
            </p:spPr>
          </p:pic>
          <p:pic>
            <p:nvPicPr>
              <p:cNvPr id="21" name="Grafik 20"/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42980" y="5490379"/>
                <a:ext cx="386966" cy="350246"/>
              </a:xfrm>
              <a:prstGeom prst="rect">
                <a:avLst/>
              </a:prstGeom>
            </p:spPr>
          </p:pic>
          <p:pic>
            <p:nvPicPr>
              <p:cNvPr id="22" name="Grafik 21"/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83507" y="5486125"/>
                <a:ext cx="386966" cy="350246"/>
              </a:xfrm>
              <a:prstGeom prst="rect">
                <a:avLst/>
              </a:prstGeom>
            </p:spPr>
          </p:pic>
        </p:grpSp>
        <p:sp>
          <p:nvSpPr>
            <p:cNvPr id="30" name="Textfeld 29"/>
            <p:cNvSpPr txBox="1"/>
            <p:nvPr/>
          </p:nvSpPr>
          <p:spPr>
            <a:xfrm>
              <a:off x="4445313" y="6176795"/>
              <a:ext cx="11521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smtClean="0"/>
                <a:t>Factory</a:t>
              </a:r>
              <a:endParaRPr lang="en-US" sz="1400" dirty="0"/>
            </a:p>
          </p:txBody>
        </p:sp>
      </p:grpSp>
      <p:grpSp>
        <p:nvGrpSpPr>
          <p:cNvPr id="37" name="Gruppieren 36"/>
          <p:cNvGrpSpPr/>
          <p:nvPr/>
        </p:nvGrpSpPr>
        <p:grpSpPr>
          <a:xfrm>
            <a:off x="5872125" y="4976572"/>
            <a:ext cx="1152128" cy="1136077"/>
            <a:chOff x="6084477" y="5264604"/>
            <a:chExt cx="1152128" cy="1136077"/>
          </a:xfrm>
        </p:grpSpPr>
        <p:grpSp>
          <p:nvGrpSpPr>
            <p:cNvPr id="27" name="Gruppieren 26"/>
            <p:cNvGrpSpPr/>
            <p:nvPr/>
          </p:nvGrpSpPr>
          <p:grpSpPr>
            <a:xfrm>
              <a:off x="6399740" y="5264604"/>
              <a:ext cx="581622" cy="821650"/>
              <a:chOff x="6399740" y="5276226"/>
              <a:chExt cx="581622" cy="821650"/>
            </a:xfrm>
          </p:grpSpPr>
          <p:pic>
            <p:nvPicPr>
              <p:cNvPr id="20" name="Grafik 19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61" t="26481" b="6319"/>
              <a:stretch/>
            </p:blipFill>
            <p:spPr>
              <a:xfrm>
                <a:off x="6399740" y="5694939"/>
                <a:ext cx="581622" cy="402937"/>
              </a:xfrm>
              <a:prstGeom prst="rect">
                <a:avLst/>
              </a:prstGeom>
            </p:spPr>
          </p:pic>
          <p:pic>
            <p:nvPicPr>
              <p:cNvPr id="25" name="Grafik 24"/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67058" y="5276226"/>
                <a:ext cx="386966" cy="350246"/>
              </a:xfrm>
              <a:prstGeom prst="rect">
                <a:avLst/>
              </a:prstGeom>
            </p:spPr>
          </p:pic>
        </p:grpSp>
        <p:sp>
          <p:nvSpPr>
            <p:cNvPr id="31" name="Textfeld 30"/>
            <p:cNvSpPr txBox="1"/>
            <p:nvPr/>
          </p:nvSpPr>
          <p:spPr>
            <a:xfrm>
              <a:off x="6084477" y="6092904"/>
              <a:ext cx="11521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err="1" smtClean="0"/>
                <a:t>Logistics</a:t>
              </a:r>
              <a:endParaRPr lang="en-US" sz="1400" dirty="0"/>
            </a:p>
          </p:txBody>
        </p:sp>
      </p:grpSp>
      <p:grpSp>
        <p:nvGrpSpPr>
          <p:cNvPr id="35" name="Gruppieren 34"/>
          <p:cNvGrpSpPr/>
          <p:nvPr/>
        </p:nvGrpSpPr>
        <p:grpSpPr>
          <a:xfrm>
            <a:off x="2478516" y="5022970"/>
            <a:ext cx="1152128" cy="1089679"/>
            <a:chOff x="2690868" y="5311002"/>
            <a:chExt cx="1152128" cy="1089679"/>
          </a:xfrm>
        </p:grpSpPr>
        <p:grpSp>
          <p:nvGrpSpPr>
            <p:cNvPr id="28" name="Gruppieren 27"/>
            <p:cNvGrpSpPr/>
            <p:nvPr/>
          </p:nvGrpSpPr>
          <p:grpSpPr>
            <a:xfrm>
              <a:off x="2990415" y="5311002"/>
              <a:ext cx="565081" cy="781902"/>
              <a:chOff x="2990415" y="5311002"/>
              <a:chExt cx="565081" cy="781902"/>
            </a:xfrm>
          </p:grpSpPr>
          <p:pic>
            <p:nvPicPr>
              <p:cNvPr id="18" name="Grafik 17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61" t="26481" b="6319"/>
              <a:stretch/>
            </p:blipFill>
            <p:spPr>
              <a:xfrm>
                <a:off x="2990415" y="5701589"/>
                <a:ext cx="565081" cy="391315"/>
              </a:xfrm>
              <a:prstGeom prst="rect">
                <a:avLst/>
              </a:prstGeom>
            </p:spPr>
          </p:pic>
          <p:pic>
            <p:nvPicPr>
              <p:cNvPr id="23" name="Grafik 22"/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0526" y="5311002"/>
                <a:ext cx="386966" cy="350246"/>
              </a:xfrm>
              <a:prstGeom prst="rect">
                <a:avLst/>
              </a:prstGeom>
            </p:spPr>
          </p:pic>
        </p:grpSp>
        <p:sp>
          <p:nvSpPr>
            <p:cNvPr id="32" name="Textfeld 31"/>
            <p:cNvSpPr txBox="1"/>
            <p:nvPr/>
          </p:nvSpPr>
          <p:spPr>
            <a:xfrm>
              <a:off x="2690868" y="6092904"/>
              <a:ext cx="11521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err="1" smtClean="0"/>
                <a:t>Logistics</a:t>
              </a:r>
              <a:endParaRPr lang="en-US" sz="1400" dirty="0"/>
            </a:p>
          </p:txBody>
        </p:sp>
      </p:grpSp>
      <p:grpSp>
        <p:nvGrpSpPr>
          <p:cNvPr id="34" name="Gruppieren 33"/>
          <p:cNvGrpSpPr/>
          <p:nvPr/>
        </p:nvGrpSpPr>
        <p:grpSpPr>
          <a:xfrm>
            <a:off x="1417585" y="5022970"/>
            <a:ext cx="1152128" cy="1092878"/>
            <a:chOff x="1629937" y="5311002"/>
            <a:chExt cx="1152128" cy="1092878"/>
          </a:xfrm>
        </p:grpSpPr>
        <p:grpSp>
          <p:nvGrpSpPr>
            <p:cNvPr id="29" name="Gruppieren 28"/>
            <p:cNvGrpSpPr/>
            <p:nvPr/>
          </p:nvGrpSpPr>
          <p:grpSpPr>
            <a:xfrm>
              <a:off x="1883759" y="5311002"/>
              <a:ext cx="637607" cy="781902"/>
              <a:chOff x="1883759" y="5311002"/>
              <a:chExt cx="637607" cy="781902"/>
            </a:xfrm>
          </p:grpSpPr>
          <p:pic>
            <p:nvPicPr>
              <p:cNvPr id="17" name="Grafik 16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496" t="11989" r="5593" b="16083"/>
              <a:stretch/>
            </p:blipFill>
            <p:spPr>
              <a:xfrm>
                <a:off x="1883759" y="5710340"/>
                <a:ext cx="637607" cy="382564"/>
              </a:xfrm>
              <a:prstGeom prst="rect">
                <a:avLst/>
              </a:prstGeom>
            </p:spPr>
          </p:pic>
          <p:pic>
            <p:nvPicPr>
              <p:cNvPr id="24" name="Grafik 23"/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06489" y="5311002"/>
                <a:ext cx="386966" cy="350246"/>
              </a:xfrm>
              <a:prstGeom prst="rect">
                <a:avLst/>
              </a:prstGeom>
            </p:spPr>
          </p:pic>
        </p:grpSp>
        <p:sp>
          <p:nvSpPr>
            <p:cNvPr id="33" name="Textfeld 32"/>
            <p:cNvSpPr txBox="1"/>
            <p:nvPr/>
          </p:nvSpPr>
          <p:spPr>
            <a:xfrm>
              <a:off x="1629937" y="6096103"/>
              <a:ext cx="11521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err="1"/>
                <a:t>Suppliers</a:t>
              </a:r>
              <a:endParaRPr lang="en-US" sz="1400" dirty="0"/>
            </a:p>
          </p:txBody>
        </p:sp>
      </p:grpSp>
      <p:sp>
        <p:nvSpPr>
          <p:cNvPr id="38" name="Rechteckiger Pfeil 37"/>
          <p:cNvSpPr/>
          <p:nvPr/>
        </p:nvSpPr>
        <p:spPr>
          <a:xfrm rot="16200000" flipV="1">
            <a:off x="4328618" y="1800187"/>
            <a:ext cx="1750081" cy="7599993"/>
          </a:xfrm>
          <a:prstGeom prst="bentArrow">
            <a:avLst>
              <a:gd name="adj1" fmla="val 16793"/>
              <a:gd name="adj2" fmla="val 19699"/>
              <a:gd name="adj3" fmla="val 32939"/>
              <a:gd name="adj4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Textfeld 38"/>
          <p:cNvSpPr txBox="1"/>
          <p:nvPr/>
        </p:nvSpPr>
        <p:spPr>
          <a:xfrm>
            <a:off x="5872125" y="6136001"/>
            <a:ext cx="2499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 flow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6" name="Gruppieren 45"/>
          <p:cNvGrpSpPr/>
          <p:nvPr/>
        </p:nvGrpSpPr>
        <p:grpSpPr>
          <a:xfrm>
            <a:off x="6891027" y="4976572"/>
            <a:ext cx="1152128" cy="1136077"/>
            <a:chOff x="7031371" y="4976572"/>
            <a:chExt cx="1152128" cy="1136077"/>
          </a:xfrm>
        </p:grpSpPr>
        <p:sp>
          <p:nvSpPr>
            <p:cNvPr id="43" name="Textfeld 42"/>
            <p:cNvSpPr txBox="1"/>
            <p:nvPr/>
          </p:nvSpPr>
          <p:spPr>
            <a:xfrm>
              <a:off x="7031371" y="5804872"/>
              <a:ext cx="11521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err="1" smtClean="0"/>
                <a:t>Retailer</a:t>
              </a:r>
              <a:endParaRPr lang="en-US" sz="1400" dirty="0"/>
            </a:p>
          </p:txBody>
        </p:sp>
        <p:grpSp>
          <p:nvGrpSpPr>
            <p:cNvPr id="45" name="Gruppieren 44"/>
            <p:cNvGrpSpPr/>
            <p:nvPr/>
          </p:nvGrpSpPr>
          <p:grpSpPr>
            <a:xfrm>
              <a:off x="7386016" y="4976572"/>
              <a:ext cx="576064" cy="874590"/>
              <a:chOff x="7386016" y="4976572"/>
              <a:chExt cx="576064" cy="874590"/>
            </a:xfrm>
          </p:grpSpPr>
          <p:pic>
            <p:nvPicPr>
              <p:cNvPr id="42" name="Grafik 41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167" r="24504"/>
              <a:stretch/>
            </p:blipFill>
            <p:spPr>
              <a:xfrm>
                <a:off x="7386016" y="5399045"/>
                <a:ext cx="576064" cy="452117"/>
              </a:xfrm>
              <a:prstGeom prst="rect">
                <a:avLst/>
              </a:prstGeom>
            </p:spPr>
          </p:pic>
          <p:pic>
            <p:nvPicPr>
              <p:cNvPr id="44" name="Grafik 43"/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13952" y="4976572"/>
                <a:ext cx="386966" cy="350246"/>
              </a:xfrm>
              <a:prstGeom prst="rect">
                <a:avLst/>
              </a:prstGeom>
            </p:spPr>
          </p:pic>
        </p:grpSp>
      </p:grpSp>
      <p:sp>
        <p:nvSpPr>
          <p:cNvPr id="52" name="Freihandform 51"/>
          <p:cNvSpPr/>
          <p:nvPr/>
        </p:nvSpPr>
        <p:spPr>
          <a:xfrm>
            <a:off x="1983384" y="2343150"/>
            <a:ext cx="1800200" cy="2559050"/>
          </a:xfrm>
          <a:custGeom>
            <a:avLst/>
            <a:gdLst>
              <a:gd name="connsiteX0" fmla="*/ 0 w 1447800"/>
              <a:gd name="connsiteY0" fmla="*/ 2559050 h 2559050"/>
              <a:gd name="connsiteX1" fmla="*/ 1447800 w 1447800"/>
              <a:gd name="connsiteY1" fmla="*/ 1758950 h 2559050"/>
              <a:gd name="connsiteX2" fmla="*/ 1447800 w 1447800"/>
              <a:gd name="connsiteY2" fmla="*/ 0 h 255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7800" h="2559050">
                <a:moveTo>
                  <a:pt x="0" y="2559050"/>
                </a:moveTo>
                <a:lnTo>
                  <a:pt x="1447800" y="1758950"/>
                </a:lnTo>
                <a:lnTo>
                  <a:pt x="1447800" y="0"/>
                </a:lnTo>
              </a:path>
            </a:pathLst>
          </a:custGeom>
          <a:noFill/>
          <a:ln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ihandform 52"/>
          <p:cNvSpPr/>
          <p:nvPr/>
        </p:nvSpPr>
        <p:spPr>
          <a:xfrm>
            <a:off x="3027198" y="2336408"/>
            <a:ext cx="1017108" cy="2559050"/>
          </a:xfrm>
          <a:custGeom>
            <a:avLst/>
            <a:gdLst>
              <a:gd name="connsiteX0" fmla="*/ 0 w 1447800"/>
              <a:gd name="connsiteY0" fmla="*/ 2559050 h 2559050"/>
              <a:gd name="connsiteX1" fmla="*/ 1447800 w 1447800"/>
              <a:gd name="connsiteY1" fmla="*/ 1758950 h 2559050"/>
              <a:gd name="connsiteX2" fmla="*/ 1447800 w 1447800"/>
              <a:gd name="connsiteY2" fmla="*/ 0 h 255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7800" h="2559050">
                <a:moveTo>
                  <a:pt x="0" y="2559050"/>
                </a:moveTo>
                <a:lnTo>
                  <a:pt x="1447800" y="1758950"/>
                </a:lnTo>
                <a:lnTo>
                  <a:pt x="1447800" y="0"/>
                </a:lnTo>
              </a:path>
            </a:pathLst>
          </a:custGeom>
          <a:noFill/>
          <a:ln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Gerade Verbindung mit Pfeil 54"/>
          <p:cNvCxnSpPr/>
          <p:nvPr/>
        </p:nvCxnSpPr>
        <p:spPr>
          <a:xfrm flipV="1">
            <a:off x="4287640" y="2343150"/>
            <a:ext cx="0" cy="2926951"/>
          </a:xfrm>
          <a:prstGeom prst="straightConnector1">
            <a:avLst/>
          </a:prstGeom>
          <a:noFill/>
          <a:ln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7" name="Freihandform 56"/>
          <p:cNvSpPr/>
          <p:nvPr/>
        </p:nvSpPr>
        <p:spPr>
          <a:xfrm flipH="1">
            <a:off x="5241940" y="2356127"/>
            <a:ext cx="1205939" cy="2559050"/>
          </a:xfrm>
          <a:custGeom>
            <a:avLst/>
            <a:gdLst>
              <a:gd name="connsiteX0" fmla="*/ 0 w 1447800"/>
              <a:gd name="connsiteY0" fmla="*/ 2559050 h 2559050"/>
              <a:gd name="connsiteX1" fmla="*/ 1447800 w 1447800"/>
              <a:gd name="connsiteY1" fmla="*/ 1758950 h 2559050"/>
              <a:gd name="connsiteX2" fmla="*/ 1447800 w 1447800"/>
              <a:gd name="connsiteY2" fmla="*/ 0 h 255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7800" h="2559050">
                <a:moveTo>
                  <a:pt x="0" y="2559050"/>
                </a:moveTo>
                <a:lnTo>
                  <a:pt x="1447800" y="1758950"/>
                </a:lnTo>
                <a:lnTo>
                  <a:pt x="1447800" y="0"/>
                </a:lnTo>
              </a:path>
            </a:pathLst>
          </a:custGeom>
          <a:noFill/>
          <a:ln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ihandform 57"/>
          <p:cNvSpPr/>
          <p:nvPr/>
        </p:nvSpPr>
        <p:spPr>
          <a:xfrm flipH="1">
            <a:off x="5548083" y="2363374"/>
            <a:ext cx="1827443" cy="2559050"/>
          </a:xfrm>
          <a:custGeom>
            <a:avLst/>
            <a:gdLst>
              <a:gd name="connsiteX0" fmla="*/ 0 w 1447800"/>
              <a:gd name="connsiteY0" fmla="*/ 2559050 h 2559050"/>
              <a:gd name="connsiteX1" fmla="*/ 1447800 w 1447800"/>
              <a:gd name="connsiteY1" fmla="*/ 1758950 h 2559050"/>
              <a:gd name="connsiteX2" fmla="*/ 1447800 w 1447800"/>
              <a:gd name="connsiteY2" fmla="*/ 0 h 255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47800" h="2559050">
                <a:moveTo>
                  <a:pt x="0" y="2559050"/>
                </a:moveTo>
                <a:lnTo>
                  <a:pt x="1447800" y="1758950"/>
                </a:lnTo>
                <a:lnTo>
                  <a:pt x="1447800" y="0"/>
                </a:lnTo>
              </a:path>
            </a:pathLst>
          </a:custGeom>
          <a:noFill/>
          <a:ln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Gerade Verbindung mit Pfeil 58"/>
          <p:cNvCxnSpPr/>
          <p:nvPr/>
        </p:nvCxnSpPr>
        <p:spPr>
          <a:xfrm flipV="1">
            <a:off x="4935712" y="2343150"/>
            <a:ext cx="0" cy="2926951"/>
          </a:xfrm>
          <a:prstGeom prst="straightConnector1">
            <a:avLst/>
          </a:prstGeom>
          <a:noFill/>
          <a:ln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1" name="Gewinkelte Verbindung 60"/>
          <p:cNvCxnSpPr/>
          <p:nvPr/>
        </p:nvCxnSpPr>
        <p:spPr>
          <a:xfrm rot="5400000" flipH="1" flipV="1">
            <a:off x="7368431" y="4884714"/>
            <a:ext cx="1039219" cy="432048"/>
          </a:xfrm>
          <a:prstGeom prst="bentConnector3">
            <a:avLst>
              <a:gd name="adj1" fmla="val 506"/>
            </a:avLst>
          </a:prstGeom>
          <a:noFill/>
          <a:ln w="12700"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65" name="Grafik 6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204" y="4079074"/>
            <a:ext cx="357108" cy="464400"/>
          </a:xfrm>
          <a:prstGeom prst="rect">
            <a:avLst/>
          </a:prstGeom>
        </p:spPr>
      </p:pic>
      <p:pic>
        <p:nvPicPr>
          <p:cNvPr id="67" name="Grafik 66"/>
          <p:cNvPicPr>
            <a:picLocks noChangeAspect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512056" y="4137036"/>
            <a:ext cx="386966" cy="350246"/>
          </a:xfrm>
          <a:prstGeom prst="rect">
            <a:avLst/>
          </a:prstGeom>
        </p:spPr>
      </p:pic>
      <p:cxnSp>
        <p:nvCxnSpPr>
          <p:cNvPr id="69" name="Gerade Verbindung mit Pfeil 68"/>
          <p:cNvCxnSpPr/>
          <p:nvPr/>
        </p:nvCxnSpPr>
        <p:spPr>
          <a:xfrm flipH="1" flipV="1">
            <a:off x="6157257" y="3612213"/>
            <a:ext cx="1275380" cy="636543"/>
          </a:xfrm>
          <a:prstGeom prst="straightConnector1">
            <a:avLst/>
          </a:prstGeom>
          <a:noFill/>
          <a:ln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70" name="Grafik 6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899" y="3529554"/>
            <a:ext cx="479717" cy="479717"/>
          </a:xfrm>
          <a:prstGeom prst="rect">
            <a:avLst/>
          </a:prstGeom>
        </p:spPr>
      </p:pic>
      <p:pic>
        <p:nvPicPr>
          <p:cNvPr id="74" name="Grafik 7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649"/>
          <a:stretch/>
        </p:blipFill>
        <p:spPr>
          <a:xfrm>
            <a:off x="7757029" y="2914496"/>
            <a:ext cx="673456" cy="517029"/>
          </a:xfrm>
          <a:prstGeom prst="rect">
            <a:avLst/>
          </a:prstGeom>
        </p:spPr>
      </p:pic>
      <p:cxnSp>
        <p:nvCxnSpPr>
          <p:cNvPr id="76" name="Gerade Verbindung mit Pfeil 75"/>
          <p:cNvCxnSpPr/>
          <p:nvPr/>
        </p:nvCxnSpPr>
        <p:spPr>
          <a:xfrm flipH="1">
            <a:off x="6254706" y="3173010"/>
            <a:ext cx="1502324" cy="0"/>
          </a:xfrm>
          <a:prstGeom prst="straightConnector1">
            <a:avLst/>
          </a:prstGeom>
          <a:noFill/>
          <a:ln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7" name="Textfeld 76"/>
          <p:cNvSpPr txBox="1"/>
          <p:nvPr/>
        </p:nvSpPr>
        <p:spPr>
          <a:xfrm>
            <a:off x="6538594" y="2686056"/>
            <a:ext cx="1376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 smtClean="0"/>
              <a:t>Social</a:t>
            </a:r>
            <a:r>
              <a:rPr lang="de-DE" sz="1400" dirty="0" smtClean="0"/>
              <a:t> </a:t>
            </a:r>
            <a:r>
              <a:rPr lang="de-DE" sz="1400" dirty="0" err="1" smtClean="0"/>
              <a:t>network</a:t>
            </a:r>
            <a:r>
              <a:rPr lang="de-DE" sz="1400" dirty="0" smtClean="0"/>
              <a:t> </a:t>
            </a:r>
            <a:r>
              <a:rPr lang="de-DE" sz="1400" dirty="0" err="1" smtClean="0"/>
              <a:t>data</a:t>
            </a:r>
            <a:endParaRPr lang="en-US" sz="1400" dirty="0"/>
          </a:p>
        </p:txBody>
      </p:sp>
      <p:sp>
        <p:nvSpPr>
          <p:cNvPr id="79" name="Textfeld 78"/>
          <p:cNvSpPr txBox="1"/>
          <p:nvPr/>
        </p:nvSpPr>
        <p:spPr>
          <a:xfrm>
            <a:off x="107517" y="4972923"/>
            <a:ext cx="12961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machines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sensors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connected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plattform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feld 80"/>
          <p:cNvSpPr txBox="1"/>
          <p:nvPr/>
        </p:nvSpPr>
        <p:spPr>
          <a:xfrm>
            <a:off x="928898" y="2608430"/>
            <a:ext cx="2130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Blockchain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feld 101"/>
          <p:cNvSpPr txBox="1"/>
          <p:nvPr/>
        </p:nvSpPr>
        <p:spPr>
          <a:xfrm>
            <a:off x="107504" y="6061279"/>
            <a:ext cx="1450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</a:t>
            </a:r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: Et al. Jesus Ruiz, Fa.  Santander (2017), Blockchain Expo Europe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1407319" y="1556792"/>
            <a:ext cx="7653553" cy="792088"/>
            <a:chOff x="1407319" y="1556792"/>
            <a:chExt cx="7653553" cy="792088"/>
          </a:xfrm>
        </p:grpSpPr>
        <p:sp>
          <p:nvSpPr>
            <p:cNvPr id="10" name="Abgerundetes Rechteck 9"/>
            <p:cNvSpPr/>
            <p:nvPr/>
          </p:nvSpPr>
          <p:spPr>
            <a:xfrm>
              <a:off x="1407319" y="1556792"/>
              <a:ext cx="7653553" cy="792088"/>
            </a:xfrm>
            <a:prstGeom prst="roundRect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Abgerundetes Rechteck 3"/>
            <p:cNvSpPr/>
            <p:nvPr/>
          </p:nvSpPr>
          <p:spPr>
            <a:xfrm>
              <a:off x="1505721" y="1613690"/>
              <a:ext cx="963799" cy="660073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Smart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products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Abgerundetes Rechteck 4"/>
            <p:cNvSpPr/>
            <p:nvPr/>
          </p:nvSpPr>
          <p:spPr>
            <a:xfrm>
              <a:off x="2529758" y="1613690"/>
              <a:ext cx="963799" cy="660073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Adaptive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logistics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Abgerundetes Rechteck 5"/>
            <p:cNvSpPr/>
            <p:nvPr/>
          </p:nvSpPr>
          <p:spPr>
            <a:xfrm>
              <a:off x="3553795" y="1613690"/>
              <a:ext cx="963799" cy="660073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Financial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flows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in real-time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Abgerundetes Rechteck 6"/>
            <p:cNvSpPr/>
            <p:nvPr/>
          </p:nvSpPr>
          <p:spPr>
            <a:xfrm>
              <a:off x="4575673" y="1613690"/>
              <a:ext cx="1332538" cy="660073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Productive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maintanance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Abgerundetes Rechteck 7"/>
            <p:cNvSpPr/>
            <p:nvPr/>
          </p:nvSpPr>
          <p:spPr>
            <a:xfrm>
              <a:off x="5966290" y="1613690"/>
              <a:ext cx="963799" cy="660073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Product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tracking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Abgerundetes Rechteck 8"/>
            <p:cNvSpPr/>
            <p:nvPr/>
          </p:nvSpPr>
          <p:spPr>
            <a:xfrm>
              <a:off x="6988168" y="1613690"/>
              <a:ext cx="963799" cy="660073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New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business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models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Abgerundetes Rechteck 83"/>
            <p:cNvSpPr/>
            <p:nvPr/>
          </p:nvSpPr>
          <p:spPr>
            <a:xfrm>
              <a:off x="8010046" y="1613689"/>
              <a:ext cx="963799" cy="660073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BIM &amp; RFID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6" name="Textfeld 85"/>
          <p:cNvSpPr txBox="1"/>
          <p:nvPr/>
        </p:nvSpPr>
        <p:spPr>
          <a:xfrm>
            <a:off x="8316416" y="4057908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Final product</a:t>
            </a:r>
            <a:endParaRPr lang="en-US" sz="1400" dirty="0"/>
          </a:p>
        </p:txBody>
      </p:sp>
      <p:sp>
        <p:nvSpPr>
          <p:cNvPr id="87" name="Textfeld 86"/>
          <p:cNvSpPr txBox="1"/>
          <p:nvPr/>
        </p:nvSpPr>
        <p:spPr>
          <a:xfrm>
            <a:off x="8104064" y="3549793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Customer</a:t>
            </a:r>
            <a:endParaRPr lang="en-US" sz="1400" dirty="0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48" y="3114081"/>
            <a:ext cx="1175093" cy="1175093"/>
          </a:xfrm>
          <a:prstGeom prst="rect">
            <a:avLst/>
          </a:prstGeom>
        </p:spPr>
      </p:pic>
      <p:sp>
        <p:nvSpPr>
          <p:cNvPr id="89" name="Textfeld 88"/>
          <p:cNvSpPr txBox="1"/>
          <p:nvPr/>
        </p:nvSpPr>
        <p:spPr>
          <a:xfrm>
            <a:off x="62979" y="3311032"/>
            <a:ext cx="1195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/>
              <a:t> </a:t>
            </a:r>
            <a:r>
              <a:rPr lang="de-DE" sz="1400" dirty="0" err="1" smtClean="0"/>
              <a:t>Construction</a:t>
            </a:r>
            <a:r>
              <a:rPr lang="de-DE" sz="1400" dirty="0" smtClean="0"/>
              <a:t> </a:t>
            </a:r>
            <a:r>
              <a:rPr lang="de-DE" sz="1400" dirty="0" err="1" smtClean="0"/>
              <a:t>industry</a:t>
            </a:r>
            <a:endParaRPr lang="en-US" sz="1400" dirty="0"/>
          </a:p>
        </p:txBody>
      </p:sp>
      <p:cxnSp>
        <p:nvCxnSpPr>
          <p:cNvPr id="40" name="Gerade Verbindung mit Pfeil 39"/>
          <p:cNvCxnSpPr/>
          <p:nvPr/>
        </p:nvCxnSpPr>
        <p:spPr>
          <a:xfrm>
            <a:off x="2123728" y="3429000"/>
            <a:ext cx="794679" cy="0"/>
          </a:xfrm>
          <a:prstGeom prst="straightConnector1">
            <a:avLst/>
          </a:prstGeom>
          <a:noFill/>
          <a:ln>
            <a:solidFill>
              <a:srgbClr val="484848"/>
            </a:solidFill>
            <a:round/>
            <a:headEnd type="none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85" name="Grafik 84"/>
          <p:cNvPicPr>
            <a:picLocks noChangeAspect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09151">
            <a:off x="2197573" y="3617708"/>
            <a:ext cx="386966" cy="350246"/>
          </a:xfrm>
          <a:prstGeom prst="rect">
            <a:avLst/>
          </a:prstGeom>
        </p:spPr>
      </p:pic>
      <p:sp>
        <p:nvSpPr>
          <p:cNvPr id="78" name="Zierrahmen 77"/>
          <p:cNvSpPr/>
          <p:nvPr/>
        </p:nvSpPr>
        <p:spPr>
          <a:xfrm>
            <a:off x="3112281" y="2740195"/>
            <a:ext cx="3075107" cy="1079076"/>
          </a:xfrm>
          <a:prstGeom prst="plaque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2" name="Grafik 81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043" y="2927645"/>
            <a:ext cx="360000" cy="360000"/>
          </a:xfrm>
          <a:prstGeom prst="rect">
            <a:avLst/>
          </a:prstGeom>
        </p:spPr>
      </p:pic>
      <p:pic>
        <p:nvPicPr>
          <p:cNvPr id="83" name="Grafik 82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671" y="3308236"/>
            <a:ext cx="360000" cy="360000"/>
          </a:xfrm>
          <a:prstGeom prst="rect">
            <a:avLst/>
          </a:prstGeom>
        </p:spPr>
      </p:pic>
      <p:pic>
        <p:nvPicPr>
          <p:cNvPr id="88" name="Grafik 87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013" y="2976441"/>
            <a:ext cx="360000" cy="360000"/>
          </a:xfrm>
          <a:prstGeom prst="rect">
            <a:avLst/>
          </a:prstGeom>
        </p:spPr>
      </p:pic>
      <p:pic>
        <p:nvPicPr>
          <p:cNvPr id="90" name="Grafik 89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641" y="3357032"/>
            <a:ext cx="360000" cy="360000"/>
          </a:xfrm>
          <a:prstGeom prst="rect">
            <a:avLst/>
          </a:prstGeom>
        </p:spPr>
      </p:pic>
      <p:pic>
        <p:nvPicPr>
          <p:cNvPr id="101" name="Grafik 100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824" y="2951650"/>
            <a:ext cx="360000" cy="360000"/>
          </a:xfrm>
          <a:prstGeom prst="rect">
            <a:avLst/>
          </a:prstGeom>
        </p:spPr>
      </p:pic>
      <p:pic>
        <p:nvPicPr>
          <p:cNvPr id="104" name="Grafik 103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452" y="3332241"/>
            <a:ext cx="360000" cy="360000"/>
          </a:xfrm>
          <a:prstGeom prst="rect">
            <a:avLst/>
          </a:prstGeom>
        </p:spPr>
      </p:pic>
      <p:pic>
        <p:nvPicPr>
          <p:cNvPr id="105" name="Grafik 104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634" y="2953861"/>
            <a:ext cx="360000" cy="360000"/>
          </a:xfrm>
          <a:prstGeom prst="rect">
            <a:avLst/>
          </a:prstGeom>
        </p:spPr>
      </p:pic>
      <p:pic>
        <p:nvPicPr>
          <p:cNvPr id="106" name="Grafik 105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262" y="3334452"/>
            <a:ext cx="360000" cy="360000"/>
          </a:xfrm>
          <a:prstGeom prst="rect">
            <a:avLst/>
          </a:prstGeom>
        </p:spPr>
      </p:pic>
      <p:pic>
        <p:nvPicPr>
          <p:cNvPr id="107" name="Grafik 106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528" y="3007466"/>
            <a:ext cx="360000" cy="360000"/>
          </a:xfrm>
          <a:prstGeom prst="rect">
            <a:avLst/>
          </a:prstGeom>
        </p:spPr>
      </p:pic>
      <p:pic>
        <p:nvPicPr>
          <p:cNvPr id="108" name="Grafik 107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113" y="3257450"/>
            <a:ext cx="360000" cy="360000"/>
          </a:xfrm>
          <a:prstGeom prst="rect">
            <a:avLst/>
          </a:prstGeom>
        </p:spPr>
      </p:pic>
      <p:pic>
        <p:nvPicPr>
          <p:cNvPr id="109" name="Grafik 108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820" y="2892658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99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feld 12"/>
          <p:cNvSpPr txBox="1"/>
          <p:nvPr/>
        </p:nvSpPr>
        <p:spPr>
          <a:xfrm>
            <a:off x="467544" y="1095127"/>
            <a:ext cx="47612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will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whole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society</a:t>
            </a: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feld 101"/>
          <p:cNvSpPr txBox="1"/>
          <p:nvPr/>
        </p:nvSpPr>
        <p:spPr>
          <a:xfrm>
            <a:off x="170632" y="6311877"/>
            <a:ext cx="3820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Source: Texas Instruments, The Internet </a:t>
            </a:r>
            <a:r>
              <a:rPr lang="de-DE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Things, </a:t>
            </a:r>
            <a:r>
              <a:rPr lang="de-DE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Opportunities</a:t>
            </a:r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de-DE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Challenges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Eckige Klammer links/rechts 74"/>
          <p:cNvSpPr/>
          <p:nvPr/>
        </p:nvSpPr>
        <p:spPr>
          <a:xfrm>
            <a:off x="3143024" y="1700808"/>
            <a:ext cx="2826280" cy="2108227"/>
          </a:xfrm>
          <a:prstGeom prst="bracketPair">
            <a:avLst>
              <a:gd name="adj" fmla="val 13728"/>
            </a:avLst>
          </a:prstGeom>
          <a:ln w="254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t"/>
          <a:lstStyle/>
          <a:p>
            <a:pPr algn="ctr"/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Building &amp; Home Automation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Access control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Light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&amp; temp control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Energy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optimization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Predictive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Connected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appliances</a:t>
            </a:r>
          </a:p>
        </p:txBody>
      </p:sp>
      <p:sp>
        <p:nvSpPr>
          <p:cNvPr id="85" name="Eckige Klammer links/rechts 84"/>
          <p:cNvSpPr/>
          <p:nvPr/>
        </p:nvSpPr>
        <p:spPr>
          <a:xfrm>
            <a:off x="6062740" y="1700808"/>
            <a:ext cx="2826280" cy="2108227"/>
          </a:xfrm>
          <a:prstGeom prst="bracketPair">
            <a:avLst>
              <a:gd name="adj" fmla="val 13728"/>
            </a:avLst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t"/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Smart Cities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Residential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E-meters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street lights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Pipeline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leak detection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Traffic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Surveillance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cameras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Centralized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integrated system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</p:txBody>
      </p:sp>
      <p:sp>
        <p:nvSpPr>
          <p:cNvPr id="86" name="Eckige Klammer links/rechts 85"/>
          <p:cNvSpPr/>
          <p:nvPr/>
        </p:nvSpPr>
        <p:spPr>
          <a:xfrm>
            <a:off x="223308" y="1700808"/>
            <a:ext cx="2826280" cy="2108227"/>
          </a:xfrm>
          <a:prstGeom prst="bracketPair">
            <a:avLst>
              <a:gd name="adj" fmla="val 13728"/>
            </a:avLst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Wearables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Entertainment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Fitness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watch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Location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and tracking</a:t>
            </a:r>
          </a:p>
        </p:txBody>
      </p:sp>
      <p:sp>
        <p:nvSpPr>
          <p:cNvPr id="87" name="Eckige Klammer links/rechts 86"/>
          <p:cNvSpPr/>
          <p:nvPr/>
        </p:nvSpPr>
        <p:spPr>
          <a:xfrm>
            <a:off x="6063186" y="4077072"/>
            <a:ext cx="2826280" cy="2109600"/>
          </a:xfrm>
          <a:prstGeom prst="bracketPair">
            <a:avLst>
              <a:gd name="adj" fmla="val 13728"/>
            </a:avLst>
          </a:prstGeom>
          <a:ln w="254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t"/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Automotive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Infotainment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Wire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replacement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Telemetry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Predictive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C2C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and C2I</a:t>
            </a:r>
          </a:p>
        </p:txBody>
      </p:sp>
      <p:sp>
        <p:nvSpPr>
          <p:cNvPr id="88" name="Eckige Klammer links/rechts 87"/>
          <p:cNvSpPr/>
          <p:nvPr/>
        </p:nvSpPr>
        <p:spPr>
          <a:xfrm>
            <a:off x="3143024" y="4080570"/>
            <a:ext cx="2826280" cy="2109600"/>
          </a:xfrm>
          <a:prstGeom prst="bracketPair">
            <a:avLst>
              <a:gd name="adj" fmla="val 13728"/>
            </a:avLst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t"/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Health Care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Remote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monitoring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Ambulance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telemetry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Drugs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tracking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Hospital asset </a:t>
            </a:r>
            <a:b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tracking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Access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Predictive </a:t>
            </a:r>
            <a:b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Eckige Klammer links/rechts 88"/>
          <p:cNvSpPr/>
          <p:nvPr/>
        </p:nvSpPr>
        <p:spPr>
          <a:xfrm>
            <a:off x="179512" y="4077072"/>
            <a:ext cx="2826280" cy="2109600"/>
          </a:xfrm>
          <a:prstGeom prst="bracketPair">
            <a:avLst>
              <a:gd name="adj" fmla="val 13728"/>
            </a:avLst>
          </a:prstGeom>
          <a:ln w="254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Smart Manufacturing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Flow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optimization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Real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time inventory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Asset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tracking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Employee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safety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Predictive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Firmware </a:t>
            </a:r>
            <a:b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updates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2996952"/>
            <a:ext cx="1443937" cy="728432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1083" y="2921822"/>
            <a:ext cx="1107081" cy="728432"/>
          </a:xfrm>
          <a:prstGeom prst="rect">
            <a:avLst/>
          </a:prstGeom>
        </p:spPr>
      </p:pic>
      <p:pic>
        <p:nvPicPr>
          <p:cNvPr id="40" name="Grafik 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0783" y="3330097"/>
            <a:ext cx="1601337" cy="424257"/>
          </a:xfrm>
          <a:prstGeom prst="rect">
            <a:avLst/>
          </a:prstGeom>
        </p:spPr>
      </p:pic>
      <p:pic>
        <p:nvPicPr>
          <p:cNvPr id="41" name="Grafik 4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1681" y="5373216"/>
            <a:ext cx="1182740" cy="722230"/>
          </a:xfrm>
          <a:prstGeom prst="rect">
            <a:avLst/>
          </a:prstGeom>
        </p:spPr>
      </p:pic>
      <p:pic>
        <p:nvPicPr>
          <p:cNvPr id="47" name="Grafik 4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1219" y="4897233"/>
            <a:ext cx="866686" cy="1198213"/>
          </a:xfrm>
          <a:prstGeom prst="rect">
            <a:avLst/>
          </a:prstGeom>
        </p:spPr>
      </p:pic>
      <p:pic>
        <p:nvPicPr>
          <p:cNvPr id="48" name="Grafik 4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80783" y="5383643"/>
            <a:ext cx="1604787" cy="8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54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feld 12"/>
          <p:cNvSpPr txBox="1"/>
          <p:nvPr/>
        </p:nvSpPr>
        <p:spPr>
          <a:xfrm>
            <a:off x="467544" y="1095127"/>
            <a:ext cx="47612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will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whole</a:t>
            </a:r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society</a:t>
            </a: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feld 101"/>
          <p:cNvSpPr txBox="1"/>
          <p:nvPr/>
        </p:nvSpPr>
        <p:spPr>
          <a:xfrm>
            <a:off x="170632" y="6311877"/>
            <a:ext cx="3820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Source: Texas Instruments, The Internet </a:t>
            </a:r>
            <a:r>
              <a:rPr lang="de-DE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Things, </a:t>
            </a:r>
            <a:r>
              <a:rPr lang="de-DE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Opportunities</a:t>
            </a:r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de-DE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Challenges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Eckige Klammer links/rechts 74"/>
          <p:cNvSpPr/>
          <p:nvPr/>
        </p:nvSpPr>
        <p:spPr>
          <a:xfrm>
            <a:off x="3143024" y="1700808"/>
            <a:ext cx="2826280" cy="2108227"/>
          </a:xfrm>
          <a:prstGeom prst="bracketPair">
            <a:avLst>
              <a:gd name="adj" fmla="val 13728"/>
            </a:avLst>
          </a:prstGeom>
          <a:ln w="254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t"/>
          <a:lstStyle/>
          <a:p>
            <a:pPr algn="ctr"/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Building &amp; Home Automation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Access control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Light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&amp; temp control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Energy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optimization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Predictive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Connected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appliances</a:t>
            </a:r>
          </a:p>
        </p:txBody>
      </p:sp>
      <p:sp>
        <p:nvSpPr>
          <p:cNvPr id="85" name="Eckige Klammer links/rechts 84"/>
          <p:cNvSpPr/>
          <p:nvPr/>
        </p:nvSpPr>
        <p:spPr>
          <a:xfrm>
            <a:off x="6062740" y="1700808"/>
            <a:ext cx="2826280" cy="2108227"/>
          </a:xfrm>
          <a:prstGeom prst="bracketPair">
            <a:avLst>
              <a:gd name="adj" fmla="val 13728"/>
            </a:avLst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t"/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Smart Cities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Residential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E-meters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street lights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Pipeline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leak detection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Traffic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Surveillance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cameras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Centralized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integrated system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</p:txBody>
      </p:sp>
      <p:sp>
        <p:nvSpPr>
          <p:cNvPr id="86" name="Eckige Klammer links/rechts 85"/>
          <p:cNvSpPr/>
          <p:nvPr/>
        </p:nvSpPr>
        <p:spPr>
          <a:xfrm>
            <a:off x="223308" y="1700808"/>
            <a:ext cx="2826280" cy="2108227"/>
          </a:xfrm>
          <a:prstGeom prst="bracketPair">
            <a:avLst>
              <a:gd name="adj" fmla="val 13728"/>
            </a:avLst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Wearables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Entertainment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Fitness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watch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Location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and tracking</a:t>
            </a:r>
          </a:p>
        </p:txBody>
      </p:sp>
      <p:sp>
        <p:nvSpPr>
          <p:cNvPr id="87" name="Eckige Klammer links/rechts 86"/>
          <p:cNvSpPr/>
          <p:nvPr/>
        </p:nvSpPr>
        <p:spPr>
          <a:xfrm>
            <a:off x="6063186" y="4077072"/>
            <a:ext cx="2826280" cy="2109600"/>
          </a:xfrm>
          <a:prstGeom prst="bracketPair">
            <a:avLst>
              <a:gd name="adj" fmla="val 13728"/>
            </a:avLst>
          </a:prstGeom>
          <a:ln w="254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t"/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Automotive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Infotainment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Wire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replacement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Telemetry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Predictive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C2C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and C2I</a:t>
            </a:r>
          </a:p>
        </p:txBody>
      </p:sp>
      <p:sp>
        <p:nvSpPr>
          <p:cNvPr id="88" name="Eckige Klammer links/rechts 87"/>
          <p:cNvSpPr/>
          <p:nvPr/>
        </p:nvSpPr>
        <p:spPr>
          <a:xfrm>
            <a:off x="3143024" y="4080570"/>
            <a:ext cx="2826280" cy="2109600"/>
          </a:xfrm>
          <a:prstGeom prst="bracketPair">
            <a:avLst>
              <a:gd name="adj" fmla="val 13728"/>
            </a:avLst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t"/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Health Care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Remote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monitoring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Ambulance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telemetry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Drugs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tracking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Hospital asset </a:t>
            </a:r>
            <a:b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tracking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Access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Predictive </a:t>
            </a:r>
            <a:b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Eckige Klammer links/rechts 88"/>
          <p:cNvSpPr/>
          <p:nvPr/>
        </p:nvSpPr>
        <p:spPr>
          <a:xfrm>
            <a:off x="179512" y="4077072"/>
            <a:ext cx="2826280" cy="2109600"/>
          </a:xfrm>
          <a:prstGeom prst="bracketPair">
            <a:avLst>
              <a:gd name="adj" fmla="val 13728"/>
            </a:avLst>
          </a:prstGeom>
          <a:ln w="254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Smart Manufacturing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Flow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optimization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Real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time inventory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Asset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tracking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Employee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safety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Predictive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Firmware </a:t>
            </a:r>
            <a:b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updates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2996952"/>
            <a:ext cx="1443937" cy="728432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1083" y="2921822"/>
            <a:ext cx="1107081" cy="728432"/>
          </a:xfrm>
          <a:prstGeom prst="rect">
            <a:avLst/>
          </a:prstGeom>
        </p:spPr>
      </p:pic>
      <p:pic>
        <p:nvPicPr>
          <p:cNvPr id="40" name="Grafik 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0783" y="3330097"/>
            <a:ext cx="1601337" cy="424257"/>
          </a:xfrm>
          <a:prstGeom prst="rect">
            <a:avLst/>
          </a:prstGeom>
        </p:spPr>
      </p:pic>
      <p:pic>
        <p:nvPicPr>
          <p:cNvPr id="41" name="Grafik 4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1681" y="5373216"/>
            <a:ext cx="1182740" cy="722230"/>
          </a:xfrm>
          <a:prstGeom prst="rect">
            <a:avLst/>
          </a:prstGeom>
        </p:spPr>
      </p:pic>
      <p:pic>
        <p:nvPicPr>
          <p:cNvPr id="47" name="Grafik 4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1219" y="4897233"/>
            <a:ext cx="866686" cy="1198213"/>
          </a:xfrm>
          <a:prstGeom prst="rect">
            <a:avLst/>
          </a:prstGeom>
        </p:spPr>
      </p:pic>
      <p:pic>
        <p:nvPicPr>
          <p:cNvPr id="48" name="Grafik 4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80783" y="5383643"/>
            <a:ext cx="1604787" cy="816490"/>
          </a:xfrm>
          <a:prstGeom prst="rect">
            <a:avLst/>
          </a:prstGeom>
        </p:spPr>
      </p:pic>
      <p:sp>
        <p:nvSpPr>
          <p:cNvPr id="23" name="Eckige Klammer links/rechts 22"/>
          <p:cNvSpPr/>
          <p:nvPr/>
        </p:nvSpPr>
        <p:spPr>
          <a:xfrm>
            <a:off x="2322696" y="2768800"/>
            <a:ext cx="4748751" cy="2357428"/>
          </a:xfrm>
          <a:prstGeom prst="bracketPair">
            <a:avLst/>
          </a:prstGeom>
          <a:solidFill>
            <a:schemeClr val="bg1">
              <a:lumMod val="85000"/>
              <a:alpha val="93000"/>
            </a:schemeClr>
          </a:solidFill>
          <a:ln w="38100">
            <a:solidFill>
              <a:srgbClr val="4848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What´s going on with </a:t>
            </a:r>
            <a:r>
              <a:rPr lang="en-US" b="1" dirty="0"/>
              <a:t>the </a:t>
            </a:r>
            <a:r>
              <a:rPr lang="en-US" b="1" dirty="0" smtClean="0">
                <a:solidFill>
                  <a:srgbClr val="C00000"/>
                </a:solidFill>
              </a:rPr>
              <a:t>Construction Industry</a:t>
            </a:r>
            <a:r>
              <a:rPr lang="en-US" b="1" dirty="0" smtClean="0"/>
              <a:t> </a:t>
            </a:r>
            <a:r>
              <a:rPr lang="en-US" b="1" dirty="0"/>
              <a:t>and the </a:t>
            </a:r>
            <a:r>
              <a:rPr lang="en-US" b="1" dirty="0">
                <a:solidFill>
                  <a:srgbClr val="C00000"/>
                </a:solidFill>
              </a:rPr>
              <a:t>Building Department</a:t>
            </a:r>
            <a:r>
              <a:rPr lang="en-US" b="1" dirty="0" smtClean="0"/>
              <a:t>?</a:t>
            </a:r>
            <a:endParaRPr lang="en-US" b="1" dirty="0">
              <a:solidFill>
                <a:srgbClr val="4848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44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theme/theme1.xml><?xml version="1.0" encoding="utf-8"?>
<a:theme xmlns:a="http://schemas.openxmlformats.org/drawingml/2006/main" name="Jade Hochschule_1">
  <a:themeElements>
    <a:clrScheme name="Jade Hochschule">
      <a:dk1>
        <a:srgbClr val="5B5F61"/>
      </a:dk1>
      <a:lt1>
        <a:sysClr val="window" lastClr="FFFFFF"/>
      </a:lt1>
      <a:dk2>
        <a:srgbClr val="C31924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Jade Hochschule">
      <a:majorFont>
        <a:latin typeface="Armada Regular"/>
        <a:ea typeface=""/>
        <a:cs typeface=""/>
      </a:majorFont>
      <a:minorFont>
        <a:latin typeface="NDSFrutiger 45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Jade Hochschule _2">
  <a:themeElements>
    <a:clrScheme name="Jade Hochschule">
      <a:dk1>
        <a:srgbClr val="5B5F61"/>
      </a:dk1>
      <a:lt1>
        <a:sysClr val="window" lastClr="FFFFFF"/>
      </a:lt1>
      <a:dk2>
        <a:srgbClr val="C31924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Jade Hochschule">
      <a:majorFont>
        <a:latin typeface="Armada Regular"/>
        <a:ea typeface=""/>
        <a:cs typeface=""/>
      </a:majorFont>
      <a:minorFont>
        <a:latin typeface="NDSFrutiger 45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Jade Hochschule _2">
  <a:themeElements>
    <a:clrScheme name="Jade Hochschule">
      <a:dk1>
        <a:srgbClr val="5B5F61"/>
      </a:dk1>
      <a:lt1>
        <a:sysClr val="window" lastClr="FFFFFF"/>
      </a:lt1>
      <a:dk2>
        <a:srgbClr val="C31924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Jade Hochschule">
      <a:majorFont>
        <a:latin typeface="Armada Regular"/>
        <a:ea typeface=""/>
        <a:cs typeface=""/>
      </a:majorFont>
      <a:minorFont>
        <a:latin typeface="NDSFrutiger 45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Jade Hochschule _2">
  <a:themeElements>
    <a:clrScheme name="Jade Hochschule">
      <a:dk1>
        <a:srgbClr val="5B5F61"/>
      </a:dk1>
      <a:lt1>
        <a:sysClr val="window" lastClr="FFFFFF"/>
      </a:lt1>
      <a:dk2>
        <a:srgbClr val="C31924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Jade Hochschule">
      <a:majorFont>
        <a:latin typeface="Armada Regular"/>
        <a:ea typeface=""/>
        <a:cs typeface=""/>
      </a:majorFont>
      <a:minorFont>
        <a:latin typeface="NDSFrutiger 45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Jade Hochschule _2">
  <a:themeElements>
    <a:clrScheme name="Jade Hochschule">
      <a:dk1>
        <a:srgbClr val="5B5F61"/>
      </a:dk1>
      <a:lt1>
        <a:sysClr val="window" lastClr="FFFFFF"/>
      </a:lt1>
      <a:dk2>
        <a:srgbClr val="C31924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Jade Hochschule">
      <a:majorFont>
        <a:latin typeface="Armada Regular"/>
        <a:ea typeface=""/>
        <a:cs typeface=""/>
      </a:majorFont>
      <a:minorFont>
        <a:latin typeface="NDSFrutiger 45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1445</Words>
  <Application>Microsoft Office PowerPoint</Application>
  <PresentationFormat>Bildschirmpräsentation (4:3)</PresentationFormat>
  <Paragraphs>283</Paragraphs>
  <Slides>19</Slides>
  <Notes>17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11</vt:i4>
      </vt:variant>
      <vt:variant>
        <vt:lpstr>Design</vt:lpstr>
      </vt:variant>
      <vt:variant>
        <vt:i4>5</vt:i4>
      </vt:variant>
      <vt:variant>
        <vt:lpstr>Folientitel</vt:lpstr>
      </vt:variant>
      <vt:variant>
        <vt:i4>19</vt:i4>
      </vt:variant>
    </vt:vector>
  </HeadingPairs>
  <TitlesOfParts>
    <vt:vector size="35" baseType="lpstr">
      <vt:lpstr>Arial</vt:lpstr>
      <vt:lpstr>Arial</vt:lpstr>
      <vt:lpstr>Calibri</vt:lpstr>
      <vt:lpstr>Courier New</vt:lpstr>
      <vt:lpstr>DGMetaScience</vt:lpstr>
      <vt:lpstr>DGMetaSerifScience-Regular</vt:lpstr>
      <vt:lpstr>Helvetica</vt:lpstr>
      <vt:lpstr>Helvetica Light</vt:lpstr>
      <vt:lpstr>NDSFrutiger 45 Light</vt:lpstr>
      <vt:lpstr>TimesNewRoman</vt:lpstr>
      <vt:lpstr>Wingdings</vt:lpstr>
      <vt:lpstr>Jade Hochschule_1</vt:lpstr>
      <vt:lpstr>Jade Hochschule _2</vt:lpstr>
      <vt:lpstr>1_Jade Hochschule _2</vt:lpstr>
      <vt:lpstr>2_Jade Hochschule _2</vt:lpstr>
      <vt:lpstr>3_Jade Hochschule _2</vt:lpstr>
      <vt:lpstr>Kompetenzzentrum Planen und Bauen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FH Oldenburg/Ostfriesland/Wilhelmshaven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pfeiffer</dc:creator>
  <cp:lastModifiedBy>ch1071@hs-woe.de</cp:lastModifiedBy>
  <cp:revision>980</cp:revision>
  <cp:lastPrinted>2016-08-29T07:34:46Z</cp:lastPrinted>
  <dcterms:created xsi:type="dcterms:W3CDTF">2011-03-23T09:15:51Z</dcterms:created>
  <dcterms:modified xsi:type="dcterms:W3CDTF">2019-11-14T13:15:53Z</dcterms:modified>
</cp:coreProperties>
</file>