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  <p:sldMasterId id="2147483676" r:id="rId3"/>
    <p:sldMasterId id="2147483691" r:id="rId4"/>
    <p:sldMasterId id="2147483703" r:id="rId5"/>
  </p:sldMasterIdLst>
  <p:notesMasterIdLst>
    <p:notesMasterId r:id="rId25"/>
  </p:notesMasterIdLst>
  <p:handoutMasterIdLst>
    <p:handoutMasterId r:id="rId26"/>
  </p:handoutMasterIdLst>
  <p:sldIdLst>
    <p:sldId id="267" r:id="rId6"/>
    <p:sldId id="801" r:id="rId7"/>
    <p:sldId id="804" r:id="rId8"/>
    <p:sldId id="805" r:id="rId9"/>
    <p:sldId id="571" r:id="rId10"/>
    <p:sldId id="572" r:id="rId11"/>
    <p:sldId id="643" r:id="rId12"/>
    <p:sldId id="573" r:id="rId13"/>
    <p:sldId id="641" r:id="rId14"/>
    <p:sldId id="797" r:id="rId15"/>
    <p:sldId id="799" r:id="rId16"/>
    <p:sldId id="822" r:id="rId17"/>
    <p:sldId id="578" r:id="rId18"/>
    <p:sldId id="802" r:id="rId19"/>
    <p:sldId id="806" r:id="rId20"/>
    <p:sldId id="820" r:id="rId21"/>
    <p:sldId id="812" r:id="rId22"/>
    <p:sldId id="824" r:id="rId23"/>
    <p:sldId id="817" r:id="rId2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ns, Christian" initials="HC" lastIdx="3" clrIdx="0">
    <p:extLst>
      <p:ext uri="{19B8F6BF-5375-455C-9EA6-DF929625EA0E}">
        <p15:presenceInfo xmlns:p15="http://schemas.microsoft.com/office/powerpoint/2012/main" userId="S-1-5-21-1775431519-2934389125-792940579-23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8"/>
    <a:srgbClr val="F79646"/>
    <a:srgbClr val="EC001D"/>
    <a:srgbClr val="262F59"/>
    <a:srgbClr val="6E738C"/>
    <a:srgbClr val="7A7E90"/>
    <a:srgbClr val="5B5F61"/>
    <a:srgbClr val="E69454"/>
    <a:srgbClr val="BFCDDB"/>
    <a:srgbClr val="BDC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32675" autoAdjust="0"/>
  </p:normalViewPr>
  <p:slideViewPr>
    <p:cSldViewPr>
      <p:cViewPr varScale="1">
        <p:scale>
          <a:sx n="160" d="100"/>
          <a:sy n="160" d="100"/>
        </p:scale>
        <p:origin x="166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402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D6E56-0DBF-46C2-A85E-AEAC4FFCBE16}" type="datetimeFigureOut">
              <a:rPr lang="de-DE" smtClean="0"/>
              <a:pPr/>
              <a:t>14.11.2019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0EB9-61AE-4107-A1E4-B4103CCE37E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882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7E8C253B-3D09-42D8-BAF4-B5DB6BBFFB4A}" type="datetimeFigureOut">
              <a:rPr lang="de-DE" smtClean="0"/>
              <a:pPr/>
              <a:t>14.11.2019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88230" tIns="44115" rIns="88230" bIns="4411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3CA7E87C-7A74-4F2A-BA76-1918C015286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1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otal_Productive_Manageme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Schlanke_Produktion" TargetMode="External"/><Relationship Id="rId5" Type="http://schemas.openxmlformats.org/officeDocument/2006/relationships/hyperlink" Target="https://de.wikipedia.org/wiki/Kaizen" TargetMode="External"/><Relationship Id="rId4" Type="http://schemas.openxmlformats.org/officeDocument/2006/relationships/hyperlink" Target="https://de.wikipedia.org/wiki/Produktionssystem_(Unternehmen)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otal_Productive_Managem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Schlanke_Produktion" TargetMode="External"/><Relationship Id="rId5" Type="http://schemas.openxmlformats.org/officeDocument/2006/relationships/hyperlink" Target="https://de.wikipedia.org/wiki/Kaizen" TargetMode="External"/><Relationship Id="rId4" Type="http://schemas.openxmlformats.org/officeDocument/2006/relationships/hyperlink" Target="https://de.wikipedia.org/wiki/Produktionssystem_(Unternehmen)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otal_Productive_Managemen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Schlanke_Produktion" TargetMode="External"/><Relationship Id="rId5" Type="http://schemas.openxmlformats.org/officeDocument/2006/relationships/hyperlink" Target="https://de.wikipedia.org/wiki/Kaizen" TargetMode="External"/><Relationship Id="rId4" Type="http://schemas.openxmlformats.org/officeDocument/2006/relationships/hyperlink" Target="https://de.wikipedia.org/wiki/Produktionssystem_(Unternehmen)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otal_Productive_Managemen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Schlanke_Produktion" TargetMode="External"/><Relationship Id="rId5" Type="http://schemas.openxmlformats.org/officeDocument/2006/relationships/hyperlink" Target="https://de.wikipedia.org/wiki/Kaizen" TargetMode="External"/><Relationship Id="rId4" Type="http://schemas.openxmlformats.org/officeDocument/2006/relationships/hyperlink" Target="https://de.wikipedia.org/wiki/Produktionssystem_(Unternehmen)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otal_Productive_Manageme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Schlanke_Produktion" TargetMode="External"/><Relationship Id="rId5" Type="http://schemas.openxmlformats.org/officeDocument/2006/relationships/hyperlink" Target="https://de.wikipedia.org/wiki/Kaizen" TargetMode="External"/><Relationship Id="rId4" Type="http://schemas.openxmlformats.org/officeDocument/2006/relationships/hyperlink" Target="https://de.wikipedia.org/wiki/Produktionssystem_(Unternehmen)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99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508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07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77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49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64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43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512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1100" dirty="0" smtClean="0"/>
              <a:t>Teilnehmer</a:t>
            </a:r>
          </a:p>
          <a:p>
            <a:pPr marL="171450" indent="-171450">
              <a:buFontTx/>
              <a:buChar char="-"/>
            </a:pPr>
            <a:r>
              <a:rPr lang="de-DE" sz="1100" dirty="0" err="1" smtClean="0"/>
              <a:t>Kumer</a:t>
            </a:r>
            <a:endParaRPr lang="de-DE" sz="1100" dirty="0" smtClean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Jürgen </a:t>
            </a:r>
            <a:r>
              <a:rPr lang="de-DE" sz="1100" dirty="0" err="1" smtClean="0"/>
              <a:t>Mittmann</a:t>
            </a:r>
            <a:endParaRPr lang="de-DE" sz="1100" dirty="0" smtClean="0"/>
          </a:p>
          <a:p>
            <a:pPr marL="628650" lvl="1" indent="-171450">
              <a:buFontTx/>
              <a:buChar char="-"/>
            </a:pPr>
            <a:r>
              <a:rPr lang="de-DE" sz="1100" dirty="0" smtClean="0"/>
              <a:t>AC3 System wurde entwickelt um die Entscheidungen auf der Baustelle </a:t>
            </a:r>
            <a:r>
              <a:rPr lang="de-DE" sz="1100" dirty="0" err="1" smtClean="0"/>
              <a:t>prozessorienetiert</a:t>
            </a:r>
            <a:r>
              <a:rPr lang="de-DE" sz="1100" dirty="0" smtClean="0"/>
              <a:t> zu steuern</a:t>
            </a:r>
          </a:p>
          <a:p>
            <a:pPr marL="628650" lvl="1" indent="-171450">
              <a:buFontTx/>
              <a:buChar char="-"/>
            </a:pPr>
            <a:r>
              <a:rPr lang="de-DE" sz="1100" dirty="0" smtClean="0"/>
              <a:t>EVAN Net</a:t>
            </a:r>
          </a:p>
          <a:p>
            <a:pPr marL="628650" lvl="1" indent="-171450">
              <a:buFontTx/>
              <a:buChar char="-"/>
            </a:pPr>
            <a:r>
              <a:rPr lang="de-DE" sz="1100" dirty="0" err="1" smtClean="0"/>
              <a:t>Dezentelised</a:t>
            </a:r>
            <a:r>
              <a:rPr lang="de-DE" sz="1100" baseline="0" dirty="0" smtClean="0"/>
              <a:t> DCTP</a:t>
            </a:r>
            <a:endParaRPr lang="de-DE" sz="1100" dirty="0" smtClean="0"/>
          </a:p>
          <a:p>
            <a:pPr marL="171450" indent="-171450">
              <a:buFontTx/>
              <a:buChar char="-"/>
            </a:pPr>
            <a:endParaRPr lang="de-DE" sz="1100" dirty="0"/>
          </a:p>
          <a:p>
            <a:pPr marL="171450" indent="-171450">
              <a:buFontTx/>
              <a:buChar char="-"/>
            </a:pPr>
            <a:r>
              <a:rPr lang="de-DE" sz="1100" dirty="0" err="1" smtClean="0"/>
              <a:t>Selimen</a:t>
            </a:r>
            <a:r>
              <a:rPr lang="de-DE" sz="1100" dirty="0" smtClean="0"/>
              <a:t> </a:t>
            </a:r>
            <a:r>
              <a:rPr lang="de-DE" sz="1100" dirty="0" err="1" smtClean="0"/>
              <a:t>YidezWSP</a:t>
            </a:r>
            <a:r>
              <a:rPr lang="de-DE" sz="1100" dirty="0" smtClean="0"/>
              <a:t> (6000 Mitarbeiter weltweit)</a:t>
            </a:r>
          </a:p>
          <a:p>
            <a:pPr marL="628650" lvl="1" indent="-171450">
              <a:buFontTx/>
              <a:buChar char="-"/>
            </a:pPr>
            <a:r>
              <a:rPr lang="de-DE" sz="1100" dirty="0" smtClean="0"/>
              <a:t>BIM Manager (Projektentwicklung)</a:t>
            </a:r>
          </a:p>
          <a:p>
            <a:pPr marL="171450" indent="-171450">
              <a:buFontTx/>
              <a:buChar char="-"/>
            </a:pPr>
            <a:endParaRPr lang="de-DE" sz="1100" dirty="0" smtClean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Alexander </a:t>
            </a:r>
            <a:r>
              <a:rPr lang="de-DE" sz="1100" dirty="0" err="1" smtClean="0"/>
              <a:t>Frizsch</a:t>
            </a:r>
            <a:r>
              <a:rPr lang="de-DE" sz="1100" dirty="0" smtClean="0"/>
              <a:t> (Fa. Goldbeck)</a:t>
            </a:r>
          </a:p>
          <a:p>
            <a:pPr marL="628650" lvl="1" indent="-171450">
              <a:buFontTx/>
              <a:buChar char="-"/>
            </a:pPr>
            <a:r>
              <a:rPr lang="de-DE" sz="1100" dirty="0" smtClean="0"/>
              <a:t>Parkhäuser mit BIM </a:t>
            </a:r>
          </a:p>
          <a:p>
            <a:pPr marL="628650" lvl="1" indent="-171450">
              <a:buFontTx/>
              <a:buChar char="-"/>
            </a:pPr>
            <a:endParaRPr lang="de-DE" sz="1100" dirty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Maik </a:t>
            </a:r>
            <a:r>
              <a:rPr lang="de-DE" sz="1100" dirty="0" err="1" smtClean="0"/>
              <a:t>Merwits</a:t>
            </a:r>
            <a:r>
              <a:rPr lang="de-DE" sz="1100" dirty="0" smtClean="0"/>
              <a:t> ???</a:t>
            </a:r>
          </a:p>
          <a:p>
            <a:pPr marL="628650" lvl="1" indent="-171450">
              <a:buFontTx/>
              <a:buChar char="-"/>
            </a:pPr>
            <a:r>
              <a:rPr lang="de-DE" sz="1100" dirty="0" smtClean="0"/>
              <a:t>BIM (Anfang)</a:t>
            </a:r>
          </a:p>
          <a:p>
            <a:pPr marL="628650" lvl="1" indent="-171450">
              <a:buFontTx/>
              <a:buChar char="-"/>
            </a:pPr>
            <a:endParaRPr lang="de-DE" sz="1100" dirty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Moritz </a:t>
            </a:r>
          </a:p>
          <a:p>
            <a:pPr marL="171450" indent="-171450">
              <a:buFontTx/>
              <a:buChar char="-"/>
            </a:pPr>
            <a:endParaRPr lang="de-DE" sz="1100" dirty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Achim</a:t>
            </a:r>
          </a:p>
          <a:p>
            <a:pPr marL="171450" indent="-171450">
              <a:buFontTx/>
              <a:buChar char="-"/>
            </a:pPr>
            <a:endParaRPr lang="de-DE" sz="1100" dirty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Jürgen </a:t>
            </a:r>
            <a:r>
              <a:rPr lang="de-DE" sz="1100" dirty="0" err="1" smtClean="0"/>
              <a:t>Schönern</a:t>
            </a:r>
            <a:r>
              <a:rPr lang="de-DE" sz="1100" dirty="0" smtClean="0"/>
              <a:t> (</a:t>
            </a:r>
            <a:r>
              <a:rPr lang="de-DE" sz="1100" dirty="0" err="1" smtClean="0"/>
              <a:t>Wirzschaftsinfomatiker</a:t>
            </a:r>
            <a:r>
              <a:rPr lang="de-DE" sz="1100" dirty="0" smtClean="0"/>
              <a:t>) </a:t>
            </a:r>
          </a:p>
          <a:p>
            <a:pPr marL="628650" lvl="1" indent="-171450">
              <a:buFontTx/>
              <a:buChar char="-"/>
            </a:pPr>
            <a:r>
              <a:rPr lang="de-DE" sz="1100" dirty="0" err="1" smtClean="0"/>
              <a:t>To-Sahre</a:t>
            </a:r>
            <a:r>
              <a:rPr lang="de-DE" sz="1100" dirty="0" smtClean="0"/>
              <a:t>  beschäftigt sich mit </a:t>
            </a:r>
            <a:r>
              <a:rPr lang="de-DE" sz="1100" dirty="0" err="1" smtClean="0"/>
              <a:t>dezenatralen</a:t>
            </a:r>
            <a:r>
              <a:rPr lang="de-DE" sz="1100" dirty="0" smtClean="0"/>
              <a:t> Plattformmodellen</a:t>
            </a:r>
          </a:p>
          <a:p>
            <a:pPr marL="628650" lvl="1" indent="-171450">
              <a:buFontTx/>
              <a:buChar char="-"/>
            </a:pPr>
            <a:r>
              <a:rPr lang="de-DE" sz="1100" dirty="0" err="1" smtClean="0"/>
              <a:t>Diffudion</a:t>
            </a:r>
            <a:r>
              <a:rPr lang="de-DE" sz="1100" dirty="0" smtClean="0"/>
              <a:t> mit der </a:t>
            </a:r>
            <a:r>
              <a:rPr lang="de-DE" sz="1100" dirty="0" err="1" smtClean="0"/>
              <a:t>Blockchain</a:t>
            </a:r>
            <a:r>
              <a:rPr lang="de-DE" sz="1100" dirty="0" smtClean="0"/>
              <a:t> </a:t>
            </a:r>
            <a:r>
              <a:rPr lang="de-DE" sz="1100" dirty="0" err="1" smtClean="0"/>
              <a:t>funktionen</a:t>
            </a:r>
            <a:endParaRPr lang="de-DE" sz="1100" dirty="0" smtClean="0"/>
          </a:p>
          <a:p>
            <a:pPr marL="628650" lvl="1" indent="-171450">
              <a:buFontTx/>
              <a:buChar char="-"/>
            </a:pPr>
            <a:r>
              <a:rPr lang="de-DE" sz="1100" dirty="0" smtClean="0"/>
              <a:t>Promoviert zum</a:t>
            </a:r>
            <a:r>
              <a:rPr lang="de-DE" sz="1100" baseline="0" dirty="0" smtClean="0"/>
              <a:t> Thema </a:t>
            </a:r>
            <a:r>
              <a:rPr lang="de-DE" sz="1100" baseline="0" dirty="0" err="1" smtClean="0"/>
              <a:t>Blockchain</a:t>
            </a:r>
            <a:endParaRPr lang="de-DE" sz="1100" baseline="0" dirty="0" smtClean="0"/>
          </a:p>
          <a:p>
            <a:pPr marL="628650" lvl="1" indent="-171450">
              <a:buFontTx/>
              <a:buChar char="-"/>
            </a:pPr>
            <a:r>
              <a:rPr lang="de-DE" sz="1100" baseline="0" dirty="0" smtClean="0"/>
              <a:t>TUM Proof </a:t>
            </a:r>
            <a:r>
              <a:rPr lang="de-DE" sz="1100" baseline="0" dirty="0" err="1" smtClean="0"/>
              <a:t>of</a:t>
            </a:r>
            <a:r>
              <a:rPr lang="de-DE" sz="1100" baseline="0" dirty="0" smtClean="0"/>
              <a:t> … schafft </a:t>
            </a:r>
            <a:r>
              <a:rPr lang="de-DE" sz="1100" baseline="0" smtClean="0"/>
              <a:t>2000 Transaktionen/Sekunde</a:t>
            </a:r>
            <a:endParaRPr lang="de-DE" sz="1100" baseline="0" dirty="0" smtClean="0"/>
          </a:p>
          <a:p>
            <a:pPr marL="457200" lvl="1" indent="0">
              <a:buFontTx/>
              <a:buNone/>
            </a:pPr>
            <a:endParaRPr lang="de-DE" sz="1100" dirty="0" smtClean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CDE </a:t>
            </a:r>
          </a:p>
          <a:p>
            <a:pPr marL="628650" lvl="1" indent="-171450">
              <a:buFontTx/>
              <a:buChar char="-"/>
            </a:pPr>
            <a:r>
              <a:rPr lang="de-DE" sz="1100" dirty="0" smtClean="0"/>
              <a:t>Vergleich mit</a:t>
            </a:r>
            <a:r>
              <a:rPr lang="de-DE" sz="1100" baseline="0" dirty="0" smtClean="0"/>
              <a:t> der </a:t>
            </a:r>
            <a:r>
              <a:rPr lang="de-DE" sz="1100" baseline="0" dirty="0" err="1" smtClean="0"/>
              <a:t>Blockchain</a:t>
            </a:r>
            <a:endParaRPr lang="de-DE" sz="1100" baseline="0" dirty="0" smtClean="0"/>
          </a:p>
          <a:p>
            <a:pPr marL="1085850" lvl="2" indent="-171450">
              <a:buFontTx/>
              <a:buChar char="-"/>
            </a:pPr>
            <a:r>
              <a:rPr lang="de-DE" sz="1100" baseline="0" dirty="0" smtClean="0"/>
              <a:t>Wo hat die CDE die Vorteile</a:t>
            </a:r>
          </a:p>
          <a:p>
            <a:pPr marL="1085850" lvl="2" indent="-171450">
              <a:buFontTx/>
              <a:buChar char="-"/>
            </a:pPr>
            <a:r>
              <a:rPr lang="de-DE" sz="1100" baseline="0" dirty="0" smtClean="0"/>
              <a:t>Wo hat die </a:t>
            </a:r>
            <a:r>
              <a:rPr lang="de-DE" sz="1100" baseline="0" dirty="0" err="1" smtClean="0"/>
              <a:t>Blockchain</a:t>
            </a:r>
            <a:r>
              <a:rPr lang="de-DE" sz="1100" baseline="0" dirty="0" smtClean="0"/>
              <a:t> die Vorteile</a:t>
            </a:r>
          </a:p>
          <a:p>
            <a:pPr marL="171450" lvl="0" indent="-171450">
              <a:buFontTx/>
              <a:buChar char="-"/>
            </a:pPr>
            <a:r>
              <a:rPr lang="de-DE" sz="1100" dirty="0" smtClean="0"/>
              <a:t> </a:t>
            </a:r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05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22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Begriff </a:t>
            </a:r>
            <a:r>
              <a:rPr lang="de-DE" b="1" dirty="0" smtClean="0"/>
              <a:t>Adaptive Logistik </a:t>
            </a:r>
            <a:r>
              <a:rPr lang="de-DE" dirty="0" smtClean="0"/>
              <a:t>beschreibt ein Konzept, in dem sich Informations- und Materialfluss flexibel an den Fortschritt im Montageprozess anpassen müssen, indem eine transparentere und somit besser zu synchronisierende Abstimmung zwischen Montage und Logistikmitarbeitern erfolgt. </a:t>
            </a:r>
          </a:p>
          <a:p>
            <a:endParaRPr lang="de-DE" dirty="0" smtClean="0"/>
          </a:p>
          <a:p>
            <a:r>
              <a:rPr lang="de-DE" b="1" dirty="0" smtClean="0">
                <a:effectLst/>
              </a:rPr>
              <a:t>TPM</a:t>
            </a:r>
            <a:r>
              <a:rPr lang="de-DE" dirty="0" smtClean="0">
                <a:effectLst/>
              </a:rPr>
              <a:t> steht im Original für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Maintenance</a:t>
            </a:r>
            <a:r>
              <a:rPr lang="de-DE" dirty="0" smtClean="0">
                <a:effectLst/>
              </a:rPr>
              <a:t>. Heute wird TPM auch als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Manufacturing</a:t>
            </a:r>
            <a:r>
              <a:rPr lang="de-DE" dirty="0" smtClean="0">
                <a:effectLst/>
              </a:rPr>
              <a:t> oder </a:t>
            </a:r>
            <a:r>
              <a:rPr lang="de-DE" dirty="0" smtClean="0">
                <a:effectLst/>
                <a:hlinkClick r:id="rId3" tooltip="Total Productive Management"/>
              </a:rPr>
              <a:t>Total </a:t>
            </a:r>
            <a:r>
              <a:rPr lang="de-DE" dirty="0" err="1" smtClean="0">
                <a:effectLst/>
                <a:hlinkClick r:id="rId3" tooltip="Total Productive Management"/>
              </a:rPr>
              <a:t>Productive</a:t>
            </a:r>
            <a:r>
              <a:rPr lang="de-DE" dirty="0" smtClean="0">
                <a:effectLst/>
                <a:hlinkClick r:id="rId3" tooltip="Total Productive Management"/>
              </a:rPr>
              <a:t> Management</a:t>
            </a:r>
            <a:r>
              <a:rPr lang="de-DE" dirty="0" smtClean="0">
                <a:effectLst/>
              </a:rPr>
              <a:t> im Sinne eines umfassenden </a:t>
            </a:r>
            <a:r>
              <a:rPr lang="de-DE" dirty="0" smtClean="0">
                <a:effectLst/>
                <a:hlinkClick r:id="rId4" tooltip="Produktionssystem (Unternehmen)"/>
              </a:rPr>
              <a:t>Produktionssystems</a:t>
            </a:r>
            <a:r>
              <a:rPr lang="de-DE" dirty="0" smtClean="0">
                <a:effectLst/>
              </a:rPr>
              <a:t> interpretiert. Hier ergeben sich Parallelen zu </a:t>
            </a:r>
            <a:r>
              <a:rPr lang="de-DE" dirty="0" smtClean="0">
                <a:effectLst/>
                <a:hlinkClick r:id="rId5" tooltip="Kaizen"/>
              </a:rPr>
              <a:t>Kaizen</a:t>
            </a:r>
            <a:r>
              <a:rPr lang="de-DE" dirty="0" smtClean="0">
                <a:effectLst/>
              </a:rPr>
              <a:t> und </a:t>
            </a:r>
            <a:r>
              <a:rPr lang="de-DE" dirty="0" smtClean="0">
                <a:effectLst/>
                <a:hlinkClick r:id="rId6" tooltip="Schlanke Produktion"/>
              </a:rPr>
              <a:t>Lean </a:t>
            </a:r>
            <a:r>
              <a:rPr lang="de-DE" dirty="0" err="1" smtClean="0">
                <a:effectLst/>
                <a:hlinkClick r:id="rId6" tooltip="Schlanke Produktion"/>
              </a:rPr>
              <a:t>Production</a:t>
            </a:r>
            <a:r>
              <a:rPr lang="de-DE" dirty="0" smtClean="0">
                <a:effectLst/>
              </a:rPr>
              <a:t>.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46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Begriff </a:t>
            </a:r>
            <a:r>
              <a:rPr lang="de-DE" b="1" dirty="0" smtClean="0"/>
              <a:t>Adaptive Logistik </a:t>
            </a:r>
            <a:r>
              <a:rPr lang="de-DE" dirty="0" smtClean="0"/>
              <a:t>beschreibt ein Konzept, in dem sich Informations- und Materialfluss flexibel an den Fortschritt im Montageprozess anpassen müssen, indem eine transparentere und somit besser zu synchronisierende Abstimmung zwischen Montage und Logistikmitarbeitern erfolgt. </a:t>
            </a:r>
          </a:p>
          <a:p>
            <a:endParaRPr lang="de-DE" dirty="0" smtClean="0"/>
          </a:p>
          <a:p>
            <a:r>
              <a:rPr lang="de-DE" b="1" dirty="0" smtClean="0">
                <a:effectLst/>
              </a:rPr>
              <a:t>TPM</a:t>
            </a:r>
            <a:r>
              <a:rPr lang="de-DE" dirty="0" smtClean="0">
                <a:effectLst/>
              </a:rPr>
              <a:t> steht im Original für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Maintenance</a:t>
            </a:r>
            <a:r>
              <a:rPr lang="de-DE" dirty="0" smtClean="0">
                <a:effectLst/>
              </a:rPr>
              <a:t>. Heute wird TPM auch als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Manufacturing</a:t>
            </a:r>
            <a:r>
              <a:rPr lang="de-DE" dirty="0" smtClean="0">
                <a:effectLst/>
              </a:rPr>
              <a:t> oder </a:t>
            </a:r>
            <a:r>
              <a:rPr lang="de-DE" dirty="0" smtClean="0">
                <a:effectLst/>
                <a:hlinkClick r:id="rId3" tooltip="Total Productive Management"/>
              </a:rPr>
              <a:t>Total </a:t>
            </a:r>
            <a:r>
              <a:rPr lang="de-DE" dirty="0" err="1" smtClean="0">
                <a:effectLst/>
                <a:hlinkClick r:id="rId3" tooltip="Total Productive Management"/>
              </a:rPr>
              <a:t>Productive</a:t>
            </a:r>
            <a:r>
              <a:rPr lang="de-DE" dirty="0" smtClean="0">
                <a:effectLst/>
                <a:hlinkClick r:id="rId3" tooltip="Total Productive Management"/>
              </a:rPr>
              <a:t> Management</a:t>
            </a:r>
            <a:r>
              <a:rPr lang="de-DE" dirty="0" smtClean="0">
                <a:effectLst/>
              </a:rPr>
              <a:t> im Sinne eines umfassenden </a:t>
            </a:r>
            <a:r>
              <a:rPr lang="de-DE" dirty="0" smtClean="0">
                <a:effectLst/>
                <a:hlinkClick r:id="rId4" tooltip="Produktionssystem (Unternehmen)"/>
              </a:rPr>
              <a:t>Produktionssystems</a:t>
            </a:r>
            <a:r>
              <a:rPr lang="de-DE" dirty="0" smtClean="0">
                <a:effectLst/>
              </a:rPr>
              <a:t> interpretiert. Hier ergeben sich Parallelen zu </a:t>
            </a:r>
            <a:r>
              <a:rPr lang="de-DE" dirty="0" smtClean="0">
                <a:effectLst/>
                <a:hlinkClick r:id="rId5" tooltip="Kaizen"/>
              </a:rPr>
              <a:t>Kaizen</a:t>
            </a:r>
            <a:r>
              <a:rPr lang="de-DE" dirty="0" smtClean="0">
                <a:effectLst/>
              </a:rPr>
              <a:t> und </a:t>
            </a:r>
            <a:r>
              <a:rPr lang="de-DE" dirty="0" smtClean="0">
                <a:effectLst/>
                <a:hlinkClick r:id="rId6" tooltip="Schlanke Produktion"/>
              </a:rPr>
              <a:t>Lean </a:t>
            </a:r>
            <a:r>
              <a:rPr lang="de-DE" dirty="0" err="1" smtClean="0">
                <a:effectLst/>
                <a:hlinkClick r:id="rId6" tooltip="Schlanke Produktion"/>
              </a:rPr>
              <a:t>Production</a:t>
            </a:r>
            <a:r>
              <a:rPr lang="de-DE" dirty="0" smtClean="0">
                <a:effectLst/>
              </a:rPr>
              <a:t>.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77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Begriff </a:t>
            </a:r>
            <a:r>
              <a:rPr lang="de-DE" b="1" dirty="0" smtClean="0"/>
              <a:t>Adaptive Logistik </a:t>
            </a:r>
            <a:r>
              <a:rPr lang="de-DE" dirty="0" smtClean="0"/>
              <a:t>beschreibt ein Konzept, in dem sich Informations- und Materialfluss flexibel an den Fortschritt im Montageprozess anpassen müssen, indem eine transparentere und somit besser zu synchronisierende Abstimmung zwischen Montage und Logistikmitarbeitern erfolgt. </a:t>
            </a:r>
          </a:p>
          <a:p>
            <a:endParaRPr lang="de-DE" dirty="0" smtClean="0"/>
          </a:p>
          <a:p>
            <a:r>
              <a:rPr lang="de-DE" b="1" dirty="0" smtClean="0">
                <a:effectLst/>
              </a:rPr>
              <a:t>TPM</a:t>
            </a:r>
            <a:r>
              <a:rPr lang="de-DE" dirty="0" smtClean="0">
                <a:effectLst/>
              </a:rPr>
              <a:t> steht im Original für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Maintenance</a:t>
            </a:r>
            <a:r>
              <a:rPr lang="de-DE" dirty="0" smtClean="0">
                <a:effectLst/>
              </a:rPr>
              <a:t>. Heute wird TPM auch als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Manufacturing</a:t>
            </a:r>
            <a:r>
              <a:rPr lang="de-DE" dirty="0" smtClean="0">
                <a:effectLst/>
              </a:rPr>
              <a:t> oder </a:t>
            </a:r>
            <a:r>
              <a:rPr lang="de-DE" dirty="0" smtClean="0">
                <a:effectLst/>
                <a:hlinkClick r:id="rId3" tooltip="Total Productive Management"/>
              </a:rPr>
              <a:t>Total </a:t>
            </a:r>
            <a:r>
              <a:rPr lang="de-DE" dirty="0" err="1" smtClean="0">
                <a:effectLst/>
                <a:hlinkClick r:id="rId3" tooltip="Total Productive Management"/>
              </a:rPr>
              <a:t>Productive</a:t>
            </a:r>
            <a:r>
              <a:rPr lang="de-DE" dirty="0" smtClean="0">
                <a:effectLst/>
                <a:hlinkClick r:id="rId3" tooltip="Total Productive Management"/>
              </a:rPr>
              <a:t> Management</a:t>
            </a:r>
            <a:r>
              <a:rPr lang="de-DE" dirty="0" smtClean="0">
                <a:effectLst/>
              </a:rPr>
              <a:t> im Sinne eines umfassenden </a:t>
            </a:r>
            <a:r>
              <a:rPr lang="de-DE" dirty="0" smtClean="0">
                <a:effectLst/>
                <a:hlinkClick r:id="rId4" tooltip="Produktionssystem (Unternehmen)"/>
              </a:rPr>
              <a:t>Produktionssystems</a:t>
            </a:r>
            <a:r>
              <a:rPr lang="de-DE" dirty="0" smtClean="0">
                <a:effectLst/>
              </a:rPr>
              <a:t> interpretiert. Hier ergeben sich Parallelen zu </a:t>
            </a:r>
            <a:r>
              <a:rPr lang="de-DE" dirty="0" smtClean="0">
                <a:effectLst/>
                <a:hlinkClick r:id="rId5" tooltip="Kaizen"/>
              </a:rPr>
              <a:t>Kaizen</a:t>
            </a:r>
            <a:r>
              <a:rPr lang="de-DE" dirty="0" smtClean="0">
                <a:effectLst/>
              </a:rPr>
              <a:t> und </a:t>
            </a:r>
            <a:r>
              <a:rPr lang="de-DE" dirty="0" smtClean="0">
                <a:effectLst/>
                <a:hlinkClick r:id="rId6" tooltip="Schlanke Produktion"/>
              </a:rPr>
              <a:t>Lean </a:t>
            </a:r>
            <a:r>
              <a:rPr lang="de-DE" dirty="0" err="1" smtClean="0">
                <a:effectLst/>
                <a:hlinkClick r:id="rId6" tooltip="Schlanke Produktion"/>
              </a:rPr>
              <a:t>Production</a:t>
            </a:r>
            <a:r>
              <a:rPr lang="de-DE" dirty="0" smtClean="0">
                <a:effectLst/>
              </a:rPr>
              <a:t>.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23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Begriff </a:t>
            </a:r>
            <a:r>
              <a:rPr lang="de-DE" b="1" dirty="0" smtClean="0"/>
              <a:t>Adaptive Logistik </a:t>
            </a:r>
            <a:r>
              <a:rPr lang="de-DE" dirty="0" smtClean="0"/>
              <a:t>beschreibt ein Konzept, in dem sich Informations- und Materialfluss flexibel an den Fortschritt im Montageprozess anpassen müssen, indem eine transparentere und somit besser zu synchronisierende Abstimmung zwischen Montage und Logistikmitarbeitern erfolgt. </a:t>
            </a:r>
          </a:p>
          <a:p>
            <a:endParaRPr lang="de-DE" dirty="0" smtClean="0"/>
          </a:p>
          <a:p>
            <a:r>
              <a:rPr lang="de-DE" b="1" dirty="0" smtClean="0">
                <a:effectLst/>
              </a:rPr>
              <a:t>TPM</a:t>
            </a:r>
            <a:r>
              <a:rPr lang="de-DE" dirty="0" smtClean="0">
                <a:effectLst/>
              </a:rPr>
              <a:t> steht im Original für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Maintenance</a:t>
            </a:r>
            <a:r>
              <a:rPr lang="de-DE" dirty="0" smtClean="0">
                <a:effectLst/>
              </a:rPr>
              <a:t>. Heute wird TPM auch als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Manufacturing</a:t>
            </a:r>
            <a:r>
              <a:rPr lang="de-DE" dirty="0" smtClean="0">
                <a:effectLst/>
              </a:rPr>
              <a:t> oder </a:t>
            </a:r>
            <a:r>
              <a:rPr lang="de-DE" dirty="0" smtClean="0">
                <a:effectLst/>
                <a:hlinkClick r:id="rId3" tooltip="Total Productive Management"/>
              </a:rPr>
              <a:t>Total </a:t>
            </a:r>
            <a:r>
              <a:rPr lang="de-DE" dirty="0" err="1" smtClean="0">
                <a:effectLst/>
                <a:hlinkClick r:id="rId3" tooltip="Total Productive Management"/>
              </a:rPr>
              <a:t>Productive</a:t>
            </a:r>
            <a:r>
              <a:rPr lang="de-DE" dirty="0" smtClean="0">
                <a:effectLst/>
                <a:hlinkClick r:id="rId3" tooltip="Total Productive Management"/>
              </a:rPr>
              <a:t> Management</a:t>
            </a:r>
            <a:r>
              <a:rPr lang="de-DE" dirty="0" smtClean="0">
                <a:effectLst/>
              </a:rPr>
              <a:t> im Sinne eines umfassenden </a:t>
            </a:r>
            <a:r>
              <a:rPr lang="de-DE" dirty="0" smtClean="0">
                <a:effectLst/>
                <a:hlinkClick r:id="rId4" tooltip="Produktionssystem (Unternehmen)"/>
              </a:rPr>
              <a:t>Produktionssystems</a:t>
            </a:r>
            <a:r>
              <a:rPr lang="de-DE" dirty="0" smtClean="0">
                <a:effectLst/>
              </a:rPr>
              <a:t> interpretiert. Hier ergeben sich Parallelen zu </a:t>
            </a:r>
            <a:r>
              <a:rPr lang="de-DE" dirty="0" smtClean="0">
                <a:effectLst/>
                <a:hlinkClick r:id="rId5" tooltip="Kaizen"/>
              </a:rPr>
              <a:t>Kaizen</a:t>
            </a:r>
            <a:r>
              <a:rPr lang="de-DE" dirty="0" smtClean="0">
                <a:effectLst/>
              </a:rPr>
              <a:t> und </a:t>
            </a:r>
            <a:r>
              <a:rPr lang="de-DE" dirty="0" smtClean="0">
                <a:effectLst/>
                <a:hlinkClick r:id="rId6" tooltip="Schlanke Produktion"/>
              </a:rPr>
              <a:t>Lean </a:t>
            </a:r>
            <a:r>
              <a:rPr lang="de-DE" dirty="0" err="1" smtClean="0">
                <a:effectLst/>
                <a:hlinkClick r:id="rId6" tooltip="Schlanke Produktion"/>
              </a:rPr>
              <a:t>Production</a:t>
            </a:r>
            <a:r>
              <a:rPr lang="de-DE" dirty="0" smtClean="0">
                <a:effectLst/>
              </a:rPr>
              <a:t>.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Begriff </a:t>
            </a:r>
            <a:r>
              <a:rPr lang="de-DE" b="1" dirty="0" smtClean="0"/>
              <a:t>Adaptive Logistik </a:t>
            </a:r>
            <a:r>
              <a:rPr lang="de-DE" dirty="0" smtClean="0"/>
              <a:t>beschreibt ein Konzept, in dem sich Informations- und Materialfluss flexibel an den Fortschritt im Montageprozess anpassen müssen, indem eine transparentere und somit besser zu synchronisierende Abstimmung zwischen Montage und Logistikmitarbeitern erfolgt. </a:t>
            </a:r>
          </a:p>
          <a:p>
            <a:endParaRPr lang="de-DE" dirty="0" smtClean="0"/>
          </a:p>
          <a:p>
            <a:r>
              <a:rPr lang="de-DE" b="1" dirty="0" smtClean="0">
                <a:effectLst/>
              </a:rPr>
              <a:t>TPM</a:t>
            </a:r>
            <a:r>
              <a:rPr lang="de-DE" dirty="0" smtClean="0">
                <a:effectLst/>
              </a:rPr>
              <a:t> steht im Original für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Maintenance</a:t>
            </a:r>
            <a:r>
              <a:rPr lang="de-DE" dirty="0" smtClean="0">
                <a:effectLst/>
              </a:rPr>
              <a:t>. Heute wird TPM auch als </a:t>
            </a:r>
            <a:r>
              <a:rPr lang="de-DE" b="1" dirty="0" smtClean="0">
                <a:effectLst/>
              </a:rPr>
              <a:t>Total </a:t>
            </a:r>
            <a:r>
              <a:rPr lang="de-DE" b="1" dirty="0" err="1" smtClean="0">
                <a:effectLst/>
              </a:rPr>
              <a:t>Productive</a:t>
            </a:r>
            <a:r>
              <a:rPr lang="de-DE" b="1" dirty="0" smtClean="0">
                <a:effectLst/>
              </a:rPr>
              <a:t> Manufacturing</a:t>
            </a:r>
            <a:r>
              <a:rPr lang="de-DE" dirty="0" smtClean="0">
                <a:effectLst/>
              </a:rPr>
              <a:t> oder </a:t>
            </a:r>
            <a:r>
              <a:rPr lang="de-DE" dirty="0" smtClean="0">
                <a:effectLst/>
                <a:hlinkClick r:id="rId3" tooltip="Total Productive Management"/>
              </a:rPr>
              <a:t>Total </a:t>
            </a:r>
            <a:r>
              <a:rPr lang="de-DE" dirty="0" err="1" smtClean="0">
                <a:effectLst/>
                <a:hlinkClick r:id="rId3" tooltip="Total Productive Management"/>
              </a:rPr>
              <a:t>Productive</a:t>
            </a:r>
            <a:r>
              <a:rPr lang="de-DE" dirty="0" smtClean="0">
                <a:effectLst/>
                <a:hlinkClick r:id="rId3" tooltip="Total Productive Management"/>
              </a:rPr>
              <a:t> Management</a:t>
            </a:r>
            <a:r>
              <a:rPr lang="de-DE" dirty="0" smtClean="0">
                <a:effectLst/>
              </a:rPr>
              <a:t> im Sinne eines umfassenden </a:t>
            </a:r>
            <a:r>
              <a:rPr lang="de-DE" dirty="0" smtClean="0">
                <a:effectLst/>
                <a:hlinkClick r:id="rId4" tooltip="Produktionssystem (Unternehmen)"/>
              </a:rPr>
              <a:t>Produktionssystems</a:t>
            </a:r>
            <a:r>
              <a:rPr lang="de-DE" dirty="0" smtClean="0">
                <a:effectLst/>
              </a:rPr>
              <a:t> interpretiert. Hier ergeben sich Parallelen zu </a:t>
            </a:r>
            <a:r>
              <a:rPr lang="de-DE" dirty="0" smtClean="0">
                <a:effectLst/>
                <a:hlinkClick r:id="rId5" tooltip="Kaizen"/>
              </a:rPr>
              <a:t>Kaizen</a:t>
            </a:r>
            <a:r>
              <a:rPr lang="de-DE" dirty="0" smtClean="0">
                <a:effectLst/>
              </a:rPr>
              <a:t> und </a:t>
            </a:r>
            <a:r>
              <a:rPr lang="de-DE" dirty="0" smtClean="0">
                <a:effectLst/>
                <a:hlinkClick r:id="rId6" tooltip="Schlanke Produktion"/>
              </a:rPr>
              <a:t>Lean </a:t>
            </a:r>
            <a:r>
              <a:rPr lang="de-DE" dirty="0" err="1" smtClean="0">
                <a:effectLst/>
                <a:hlinkClick r:id="rId6" tooltip="Schlanke Produktion"/>
              </a:rPr>
              <a:t>Production</a:t>
            </a:r>
            <a:r>
              <a:rPr lang="de-DE" dirty="0" smtClean="0">
                <a:effectLst/>
              </a:rPr>
              <a:t>.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01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33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7E87C-7A74-4F2A-BA76-1918C015286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14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B4E4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6118448"/>
            <a:ext cx="7992888" cy="334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5847-9CF9-44A6-9157-59DB685385C3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</a:t>
            </a:r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468313" y="1268413"/>
            <a:ext cx="8135937" cy="4752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5268-EB0C-4330-AAAF-F4FF17162BF7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</a:t>
            </a:r>
            <a:endParaRPr lang="de-DE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468313" y="1268413"/>
            <a:ext cx="3382962" cy="46085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0" y="1268413"/>
            <a:ext cx="3960813" cy="468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503" y="-27384"/>
            <a:ext cx="5626968" cy="94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68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-Perspek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perspektive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Basics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0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-Retroperspek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Berufspolitik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9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M - Praxis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Praxisbeispiel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 - Praxis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Praxisbeispiel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0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ch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  <a:b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Schwachstellen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7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  <a:b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Ziel dieses Promotionsvorhabens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8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503" y="-27384"/>
            <a:ext cx="5626968" cy="94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2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 - Blockc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Warum Blockchain?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7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 - Bitc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Example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Bitcoin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3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gIT - Ethere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Ethereum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6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 - Entwick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6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chain - Use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USE Case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- Ethere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Warum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Ethereum</a:t>
            </a: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1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- BigchainD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BigchainDB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um keine Dezentralisierten Datenbanke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2" y="122813"/>
            <a:ext cx="58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Warum keine Dezentralisierten Datenbanken?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1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Blockchai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2" y="122813"/>
            <a:ext cx="58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JBlockchain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8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ard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2" y="122813"/>
            <a:ext cx="58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guardtime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B4E4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31924"/>
              </a:buClr>
              <a:defRPr sz="18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31924"/>
              </a:buClr>
              <a:defRPr sz="16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31924"/>
              </a:buClr>
              <a:defRPr sz="14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31924"/>
              </a:buClr>
              <a:defRPr sz="12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9BF-8901-4CDB-8B38-832202374CAB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huhul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er-to-P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2" y="122813"/>
            <a:ext cx="58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Peer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Peer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2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 der Bauplanung</a:t>
            </a:r>
            <a:b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cap="all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4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ntergrund-Bitc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Basics - Bitcoin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9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98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8280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622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237" y="720725"/>
            <a:ext cx="8633288" cy="12525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70238" y="1979614"/>
            <a:ext cx="4259501" cy="207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70238" y="4211639"/>
            <a:ext cx="4259501" cy="207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4024" y="1979613"/>
            <a:ext cx="4259501" cy="431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401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is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388587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237" y="720725"/>
            <a:ext cx="8633288" cy="125253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381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ufzählung gegenü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  <a:prstGeom prst="rect">
            <a:avLst/>
          </a:prstGeom>
        </p:spPr>
        <p:txBody>
          <a:bodyPr/>
          <a:lstStyle>
            <a:lvl1pPr>
              <a:buClr>
                <a:srgbClr val="C31924"/>
              </a:buClr>
              <a:defRPr sz="28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31924"/>
              </a:buClr>
              <a:defRPr sz="24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31924"/>
              </a:buClr>
              <a:defRPr sz="18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31924"/>
              </a:buClr>
              <a:defRPr sz="18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  <a:prstGeom prst="rect">
            <a:avLst/>
          </a:prstGeom>
        </p:spPr>
        <p:txBody>
          <a:bodyPr/>
          <a:lstStyle>
            <a:lvl1pPr>
              <a:buClr>
                <a:srgbClr val="C31924"/>
              </a:buClr>
              <a:defRPr sz="28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31924"/>
              </a:buClr>
              <a:defRPr sz="24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31924"/>
              </a:buClr>
              <a:defRPr sz="18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31924"/>
              </a:buClr>
              <a:defRPr sz="18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962B-B4A9-43A8-AB1C-A8B63385615D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rechnung und Beme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Berechnung und Bemessung</a:t>
            </a:r>
            <a:endParaRPr lang="de-DE" sz="1600" cap="all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 userDrawn="1">
            <p:extLst/>
          </p:nvPr>
        </p:nvGraphicFramePr>
        <p:xfrm>
          <a:off x="0" y="6325522"/>
          <a:ext cx="1666240" cy="21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 smtClean="0"/>
                        <a:t>7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 smtClean="0"/>
                        <a:t>8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31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M - Praxis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49503" y="122813"/>
            <a:ext cx="562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Information Modeling</a:t>
            </a:r>
            <a: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\\ Praxisbeispiel</a:t>
            </a:r>
            <a:endParaRPr lang="en-US" sz="1600" cap="all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5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29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M-Pro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8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ufzählung gegenüber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B4E48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CDC9-4318-4772-B60F-C4C2527FB258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it Titel u.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12.09.2016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BIMiD</a:t>
            </a:r>
            <a:r>
              <a:rPr lang="de-DE" dirty="0" smtClean="0"/>
              <a:t> Statusseminar; 12.09.2016 Berlin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90944"/>
            <a:ext cx="1542068" cy="444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Aufzählung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  <a:prstGeom prst="rect">
            <a:avLst/>
          </a:prstGeom>
        </p:spPr>
        <p:txBody>
          <a:bodyPr/>
          <a:lstStyle>
            <a:lvl1pPr>
              <a:buClr>
                <a:srgbClr val="C31924"/>
              </a:buClr>
              <a:defRPr sz="32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31924"/>
              </a:buClr>
              <a:defRPr sz="28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31924"/>
              </a:buClr>
              <a:defRPr sz="24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31924"/>
              </a:buClr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E87-FE16-4A6D-9132-8FDB20A8DA0D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5626968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1904" y="2492896"/>
            <a:ext cx="5486400" cy="3458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35696" y="126876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AD80-8FC4-4B82-BDB2-BEA06A224ED2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5626968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40D6-950B-4AB0-9D02-B46EDD02B89F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83568" y="1412776"/>
            <a:ext cx="2787170" cy="40324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284663" y="1268413"/>
            <a:ext cx="4103687" cy="4824412"/>
          </a:xfrm>
          <a:prstGeom prst="rect">
            <a:avLst/>
          </a:prstGeom>
        </p:spPr>
        <p:txBody>
          <a:bodyPr/>
          <a:lstStyle>
            <a:lvl1pPr marL="1588" indent="0">
              <a:lnSpc>
                <a:spcPct val="100000"/>
              </a:lnSpc>
              <a:spcBef>
                <a:spcPts val="200"/>
              </a:spcBef>
              <a:buFontTx/>
              <a:buNone/>
              <a:tabLst>
                <a:tab pos="900000" algn="l"/>
              </a:tabLst>
              <a:defRPr sz="20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spcBef>
                <a:spcPts val="0"/>
              </a:spcBef>
              <a:buFontTx/>
              <a:buNone/>
              <a:defRPr/>
            </a:lvl2pPr>
            <a:lvl3pPr indent="0">
              <a:spcBef>
                <a:spcPts val="0"/>
              </a:spcBef>
              <a:buFontTx/>
              <a:buNone/>
              <a:defRPr/>
            </a:lvl3pPr>
            <a:lvl4pPr indent="0">
              <a:spcBef>
                <a:spcPts val="0"/>
              </a:spcBef>
              <a:buFontTx/>
              <a:buNone/>
              <a:defRPr/>
            </a:lvl4pPr>
            <a:lvl5pPr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2718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0" y="4752000"/>
            <a:ext cx="9144000" cy="0"/>
          </a:xfrm>
          <a:prstGeom prst="line">
            <a:avLst/>
          </a:prstGeom>
          <a:ln w="635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15" y="395816"/>
            <a:ext cx="2624858" cy="1232984"/>
          </a:xfrm>
          <a:prstGeom prst="rect">
            <a:avLst/>
          </a:prstGeom>
        </p:spPr>
      </p:pic>
      <p:cxnSp>
        <p:nvCxnSpPr>
          <p:cNvPr id="9" name="Gerader Verbinder 10"/>
          <p:cNvCxnSpPr/>
          <p:nvPr userDrawn="1"/>
        </p:nvCxnSpPr>
        <p:spPr>
          <a:xfrm>
            <a:off x="0" y="4717448"/>
            <a:ext cx="9144000" cy="0"/>
          </a:xfrm>
          <a:prstGeom prst="line">
            <a:avLst/>
          </a:prstGeom>
          <a:ln w="6350" cmpd="sng">
            <a:solidFill>
              <a:srgbClr val="3032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B5F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NDSFrutiger 45 Ligh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NDSFrutiger 45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NDSFrutiger 45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NDSFrutiger 45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NDSFrutiger 45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46" y="44624"/>
            <a:ext cx="1716743" cy="80641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503" y="-27384"/>
            <a:ext cx="5626968" cy="94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98562" y="65131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heute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562" y="65131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BBC6D-92AF-4505-8904-A4FC390E0922}" type="datetime1">
              <a:rPr lang="de-DE" smtClean="0"/>
              <a:pPr/>
              <a:t>14.11.2019</a:t>
            </a:fld>
            <a:endParaRPr lang="de-DE" dirty="0"/>
          </a:p>
        </p:txBody>
      </p:sp>
      <p:sp>
        <p:nvSpPr>
          <p:cNvPr id="10" name="Text Box 29"/>
          <p:cNvSpPr txBox="1">
            <a:spLocks noChangeArrowheads="1"/>
          </p:cNvSpPr>
          <p:nvPr userDrawn="1"/>
        </p:nvSpPr>
        <p:spPr bwMode="auto">
          <a:xfrm>
            <a:off x="6516216" y="6532695"/>
            <a:ext cx="2160240" cy="34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6197" tIns="103099" rIns="206197" bIns="103099">
            <a:prstTxWarp prst="textNoShape">
              <a:avLst/>
            </a:prstTxWarp>
            <a:spAutoFit/>
          </a:bodyPr>
          <a:lstStyle/>
          <a:p>
            <a:pPr algn="r"/>
            <a:fld id="{61221779-8891-234B-818B-591DB7D9EDD5}" type="slidenum">
              <a:rPr lang="de-DE" sz="9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de-DE" sz="900" dirty="0">
              <a:solidFill>
                <a:srgbClr val="4B4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-23091" y="6556132"/>
            <a:ext cx="9144000" cy="0"/>
          </a:xfrm>
          <a:prstGeom prst="line">
            <a:avLst/>
          </a:prstGeom>
          <a:ln w="12700">
            <a:solidFill>
              <a:srgbClr val="ACAE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r Verbinder 6"/>
          <p:cNvCxnSpPr/>
          <p:nvPr userDrawn="1"/>
        </p:nvCxnSpPr>
        <p:spPr>
          <a:xfrm>
            <a:off x="0" y="943272"/>
            <a:ext cx="9144000" cy="0"/>
          </a:xfrm>
          <a:prstGeom prst="line">
            <a:avLst/>
          </a:prstGeom>
          <a:ln w="635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0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6350" cmpd="sng">
            <a:solidFill>
              <a:srgbClr val="3032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 cap="all" baseline="0">
          <a:solidFill>
            <a:srgbClr val="4B4E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46" y="44624"/>
            <a:ext cx="1716743" cy="806411"/>
          </a:xfrm>
          <a:prstGeom prst="rect">
            <a:avLst/>
          </a:prstGeom>
        </p:spPr>
      </p:pic>
      <p:sp>
        <p:nvSpPr>
          <p:cNvPr id="10" name="Text Box 29"/>
          <p:cNvSpPr txBox="1">
            <a:spLocks noChangeArrowheads="1"/>
          </p:cNvSpPr>
          <p:nvPr userDrawn="1"/>
        </p:nvSpPr>
        <p:spPr bwMode="auto">
          <a:xfrm>
            <a:off x="6516216" y="6521509"/>
            <a:ext cx="2160240" cy="37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6197" tIns="103099" rIns="206197" bIns="103099">
            <a:prstTxWarp prst="textNoShape">
              <a:avLst/>
            </a:prstTxWarp>
            <a:spAutoFit/>
          </a:bodyPr>
          <a:lstStyle/>
          <a:p>
            <a:pPr algn="r"/>
            <a:fld id="{61221779-8891-234B-818B-591DB7D9EDD5}" type="slidenum">
              <a:rPr lang="de-DE" sz="11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de-DE" sz="1100" dirty="0">
              <a:solidFill>
                <a:srgbClr val="4B4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6556132"/>
            <a:ext cx="9144000" cy="0"/>
          </a:xfrm>
          <a:prstGeom prst="line">
            <a:avLst/>
          </a:prstGeom>
          <a:ln w="12700">
            <a:solidFill>
              <a:srgbClr val="ACAE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r Verbinder 6"/>
          <p:cNvCxnSpPr/>
          <p:nvPr userDrawn="1"/>
        </p:nvCxnSpPr>
        <p:spPr>
          <a:xfrm>
            <a:off x="0" y="943272"/>
            <a:ext cx="9144000" cy="0"/>
          </a:xfrm>
          <a:prstGeom prst="line">
            <a:avLst/>
          </a:prstGeom>
          <a:ln w="635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0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6350" cmpd="sng">
            <a:solidFill>
              <a:srgbClr val="3032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 userDrawn="1"/>
        </p:nvSpPr>
        <p:spPr>
          <a:xfrm>
            <a:off x="2771800" y="6579449"/>
            <a:ext cx="3623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Kompetenzzentrum: Planen und Bauen | Blockhain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79512" y="6579448"/>
            <a:ext cx="2592288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13.11.2019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1" r:id="rId2"/>
    <p:sldLayoutId id="2147483684" r:id="rId3"/>
    <p:sldLayoutId id="2147483700" r:id="rId4"/>
    <p:sldLayoutId id="2147483690" r:id="rId5"/>
    <p:sldLayoutId id="2147483685" r:id="rId6"/>
    <p:sldLayoutId id="2147483705" r:id="rId7"/>
    <p:sldLayoutId id="2147483704" r:id="rId8"/>
    <p:sldLayoutId id="2147483680" r:id="rId9"/>
    <p:sldLayoutId id="2147483714" r:id="rId10"/>
    <p:sldLayoutId id="2147483715" r:id="rId11"/>
    <p:sldLayoutId id="2147483706" r:id="rId12"/>
    <p:sldLayoutId id="2147483717" r:id="rId13"/>
    <p:sldLayoutId id="2147483681" r:id="rId14"/>
    <p:sldLayoutId id="2147483709" r:id="rId15"/>
    <p:sldLayoutId id="2147483710" r:id="rId16"/>
    <p:sldLayoutId id="2147483711" r:id="rId17"/>
    <p:sldLayoutId id="2147483716" r:id="rId18"/>
    <p:sldLayoutId id="2147483713" r:id="rId19"/>
    <p:sldLayoutId id="2147483707" r:id="rId20"/>
    <p:sldLayoutId id="2147483682" r:id="rId21"/>
    <p:sldLayoutId id="2147483679" r:id="rId22"/>
    <p:sldLayoutId id="2147483686" r:id="rId23"/>
    <p:sldLayoutId id="2147483687" r:id="rId24"/>
    <p:sldLayoutId id="2147483688" r:id="rId25"/>
    <p:sldLayoutId id="2147483697" r:id="rId26"/>
    <p:sldLayoutId id="2147483698" r:id="rId27"/>
    <p:sldLayoutId id="2147483699" r:id="rId28"/>
    <p:sldLayoutId id="2147483712" r:id="rId2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 cap="all" baseline="0">
          <a:solidFill>
            <a:srgbClr val="4B4E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16694" r="30978" b="6028"/>
          <a:stretch/>
        </p:blipFill>
        <p:spPr>
          <a:xfrm>
            <a:off x="-1" y="-6464"/>
            <a:ext cx="9144001" cy="68644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46" y="44624"/>
            <a:ext cx="1716743" cy="806411"/>
          </a:xfrm>
          <a:prstGeom prst="rect">
            <a:avLst/>
          </a:prstGeom>
        </p:spPr>
      </p:pic>
      <p:sp>
        <p:nvSpPr>
          <p:cNvPr id="10" name="Text Box 29"/>
          <p:cNvSpPr txBox="1">
            <a:spLocks noChangeArrowheads="1"/>
          </p:cNvSpPr>
          <p:nvPr userDrawn="1"/>
        </p:nvSpPr>
        <p:spPr bwMode="auto">
          <a:xfrm>
            <a:off x="6516216" y="6532695"/>
            <a:ext cx="2160240" cy="37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6197" tIns="103099" rIns="206197" bIns="103099">
            <a:prstTxWarp prst="textNoShape">
              <a:avLst/>
            </a:prstTxWarp>
            <a:spAutoFit/>
          </a:bodyPr>
          <a:lstStyle/>
          <a:p>
            <a:pPr algn="r"/>
            <a:fld id="{61221779-8891-234B-818B-591DB7D9EDD5}" type="slidenum">
              <a:rPr lang="de-DE" sz="1100">
                <a:solidFill>
                  <a:srgbClr val="4B4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de-DE" sz="1100" dirty="0">
              <a:solidFill>
                <a:srgbClr val="4B4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-23091" y="6556132"/>
            <a:ext cx="9144000" cy="0"/>
          </a:xfrm>
          <a:prstGeom prst="line">
            <a:avLst/>
          </a:prstGeom>
          <a:ln w="12700">
            <a:solidFill>
              <a:srgbClr val="ACAEA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r Verbinder 6"/>
          <p:cNvCxnSpPr/>
          <p:nvPr userDrawn="1"/>
        </p:nvCxnSpPr>
        <p:spPr>
          <a:xfrm>
            <a:off x="0" y="943272"/>
            <a:ext cx="9144000" cy="0"/>
          </a:xfrm>
          <a:prstGeom prst="line">
            <a:avLst/>
          </a:prstGeom>
          <a:ln w="635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0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6350" cmpd="sng">
            <a:solidFill>
              <a:srgbClr val="3032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 userDrawn="1"/>
        </p:nvSpPr>
        <p:spPr>
          <a:xfrm>
            <a:off x="2892725" y="6590634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Kick-off</a:t>
            </a:r>
            <a:r>
              <a:rPr lang="de-DE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- Bauamt Oldenburg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79512" y="6560457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09.08.2017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 cap="all" baseline="0">
          <a:solidFill>
            <a:srgbClr val="4B4E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5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 cap="all" baseline="0">
          <a:solidFill>
            <a:srgbClr val="4B4E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3"/>
          <a:stretch/>
        </p:blipFill>
        <p:spPr>
          <a:xfrm>
            <a:off x="0" y="0"/>
            <a:ext cx="9144000" cy="47187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-6576" y="450205"/>
            <a:ext cx="7098856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cap="none" dirty="0" err="1" smtClean="0"/>
              <a:t>Kompetenzzentrum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Planen</a:t>
            </a:r>
            <a:r>
              <a:rPr lang="en-US" sz="2400" cap="none" dirty="0" smtClean="0"/>
              <a:t> und </a:t>
            </a:r>
            <a:r>
              <a:rPr lang="en-US" sz="2400" cap="none" dirty="0" err="1" smtClean="0"/>
              <a:t>Bauen</a:t>
            </a:r>
            <a:endParaRPr lang="de-DE" sz="1600" cap="none" dirty="0">
              <a:solidFill>
                <a:srgbClr val="4B4E48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925983" y="5134429"/>
            <a:ext cx="3110513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B4E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de-DE" sz="2400" dirty="0" smtClean="0"/>
              <a:t>Short </a:t>
            </a:r>
            <a:r>
              <a:rPr lang="de-DE" sz="2400" dirty="0" err="1" smtClean="0"/>
              <a:t>briefing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dirty="0" err="1" smtClean="0"/>
              <a:t>Blockchain</a:t>
            </a:r>
            <a:endParaRPr lang="de-DE" sz="2400" dirty="0" smtClean="0"/>
          </a:p>
          <a:p>
            <a:pPr algn="l"/>
            <a:r>
              <a:rPr lang="de-DE" sz="1600" dirty="0" smtClean="0"/>
              <a:t>Christian Heins </a:t>
            </a:r>
            <a:r>
              <a:rPr lang="de-DE" sz="1600" dirty="0"/>
              <a:t>(</a:t>
            </a:r>
            <a:r>
              <a:rPr lang="de-DE" sz="1600" dirty="0" smtClean="0"/>
              <a:t>22.08.2018/13.11.2019)</a:t>
            </a:r>
            <a:endParaRPr lang="de-DE" sz="1600" dirty="0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467544" y="5001789"/>
            <a:ext cx="1330252" cy="648000"/>
            <a:chOff x="10496298" y="5489429"/>
            <a:chExt cx="1780553" cy="828571"/>
          </a:xfrm>
        </p:grpSpPr>
        <p:sp>
          <p:nvSpPr>
            <p:cNvPr id="9" name="Rechteck 8"/>
            <p:cNvSpPr/>
            <p:nvPr userDrawn="1"/>
          </p:nvSpPr>
          <p:spPr>
            <a:xfrm>
              <a:off x="10496298" y="5489429"/>
              <a:ext cx="1780553" cy="828571"/>
            </a:xfrm>
            <a:prstGeom prst="rect">
              <a:avLst/>
            </a:prstGeom>
            <a:solidFill>
              <a:srgbClr val="7DB4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pic>
          <p:nvPicPr>
            <p:cNvPr id="10" name="Bild 12" descr="BUW_Logo-weiss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8859" y="5656035"/>
              <a:ext cx="1351628" cy="49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r="9913"/>
          <a:stretch/>
        </p:blipFill>
        <p:spPr>
          <a:xfrm>
            <a:off x="2406033" y="5015711"/>
            <a:ext cx="1302871" cy="716970"/>
          </a:xfrm>
          <a:prstGeom prst="rect">
            <a:avLst/>
          </a:prstGeom>
        </p:spPr>
      </p:pic>
      <p:cxnSp>
        <p:nvCxnSpPr>
          <p:cNvPr id="12" name="Gerader Verbinder 11"/>
          <p:cNvCxnSpPr/>
          <p:nvPr/>
        </p:nvCxnSpPr>
        <p:spPr>
          <a:xfrm>
            <a:off x="6576" y="4718794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576" y="4753719"/>
            <a:ext cx="9144000" cy="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 rot="16200000">
            <a:off x="6720912" y="229178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https://media.springernature.com/lw736/springer-cms/rest/v1/img/13448294/v4/4by3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5796136" y="4941168"/>
            <a:ext cx="0" cy="1661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49" y="5805264"/>
            <a:ext cx="2284109" cy="7972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32988" r="4635" b="34878"/>
          <a:stretch/>
        </p:blipFill>
        <p:spPr>
          <a:xfrm>
            <a:off x="1702492" y="5951849"/>
            <a:ext cx="1286550" cy="3770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21288"/>
            <a:ext cx="830979" cy="23821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86" y="5048735"/>
            <a:ext cx="1317719" cy="683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832041" y="1725674"/>
            <a:ext cx="4000825" cy="3291565"/>
            <a:chOff x="231583" y="1580337"/>
            <a:chExt cx="4000825" cy="3291565"/>
          </a:xfrm>
        </p:grpSpPr>
        <p:sp>
          <p:nvSpPr>
            <p:cNvPr id="10" name="Rectangle 1"/>
            <p:cNvSpPr>
              <a:spLocks/>
            </p:cNvSpPr>
            <p:nvPr/>
          </p:nvSpPr>
          <p:spPr bwMode="auto">
            <a:xfrm>
              <a:off x="231583" y="3830136"/>
              <a:ext cx="4000825" cy="34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5691" tIns="35691" rIns="35691" bIns="35691" anchor="ctr">
              <a:spAutoFit/>
            </a:bodyPr>
            <a:lstStyle/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 dirty="0" smtClean="0">
                  <a:solidFill>
                    <a:srgbClr val="484848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  <a:sym typeface="Helvetica" charset="0"/>
                </a:rPr>
                <a:t>Dezentral</a:t>
              </a:r>
              <a:endParaRPr lang="de-DE" altLang="de-DE" sz="1200" dirty="0" smtClean="0">
                <a:solidFill>
                  <a:srgbClr val="484848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endParaRPr>
            </a:p>
          </p:txBody>
        </p:sp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1136320" y="4225571"/>
              <a:ext cx="192039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Distribution of power</a:t>
              </a:r>
            </a:p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Sword tolerant / resilient</a:t>
              </a:r>
            </a:p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Slow decision-making</a:t>
              </a:r>
              <a:endParaRPr lang="de-DE" altLang="de-DE" sz="14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endParaRPr>
            </a:p>
          </p:txBody>
        </p:sp>
        <p:pic>
          <p:nvPicPr>
            <p:cNvPr id="14" name="Picture 6" descr="pasted-imag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69" y="1580337"/>
              <a:ext cx="2567285" cy="1491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-266259" y="1359482"/>
            <a:ext cx="3950850" cy="3884059"/>
            <a:chOff x="5018791" y="1216928"/>
            <a:chExt cx="3950850" cy="3884059"/>
          </a:xfrm>
        </p:grpSpPr>
        <p:sp>
          <p:nvSpPr>
            <p:cNvPr id="11" name="Rectangle 3"/>
            <p:cNvSpPr>
              <a:spLocks/>
            </p:cNvSpPr>
            <p:nvPr/>
          </p:nvSpPr>
          <p:spPr bwMode="auto">
            <a:xfrm>
              <a:off x="5018791" y="3830136"/>
              <a:ext cx="3950850" cy="34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5691" tIns="35691" rIns="35691" bIns="35691" anchor="ctr">
              <a:spAutoFit/>
            </a:bodyPr>
            <a:lstStyle/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 dirty="0" smtClean="0">
                  <a:solidFill>
                    <a:srgbClr val="484848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  <a:sym typeface="Helvetica" charset="0"/>
                </a:rPr>
                <a:t>Zentral</a:t>
              </a:r>
              <a:endParaRPr lang="de-DE" altLang="de-DE" sz="1200" dirty="0" smtClean="0">
                <a:solidFill>
                  <a:srgbClr val="484848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endParaRPr>
            </a:p>
          </p:txBody>
        </p:sp>
        <p:sp>
          <p:nvSpPr>
            <p:cNvPr id="13" name="Rectangle 5"/>
            <p:cNvSpPr>
              <a:spLocks/>
            </p:cNvSpPr>
            <p:nvPr/>
          </p:nvSpPr>
          <p:spPr bwMode="auto">
            <a:xfrm>
              <a:off x="6019052" y="4239213"/>
              <a:ext cx="184986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Faster decision-making</a:t>
              </a:r>
            </a:p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Reduced redundancy</a:t>
              </a:r>
            </a:p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Centralization of power</a:t>
              </a:r>
            </a:p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Central point of failure</a:t>
              </a:r>
              <a:endParaRPr lang="de-DE" altLang="de-DE" sz="14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endParaRPr>
            </a:p>
          </p:txBody>
        </p:sp>
        <p:pic>
          <p:nvPicPr>
            <p:cNvPr id="15" name="Picture 7" descr="pasted-imag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1" y="1216928"/>
              <a:ext cx="2104057" cy="2104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Gerader Verbinder 4"/>
          <p:cNvCxnSpPr/>
          <p:nvPr/>
        </p:nvCxnSpPr>
        <p:spPr>
          <a:xfrm>
            <a:off x="3203848" y="1228479"/>
            <a:ext cx="0" cy="5256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6372200" y="1268760"/>
            <a:ext cx="0" cy="52565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uppieren 6"/>
          <p:cNvGrpSpPr/>
          <p:nvPr/>
        </p:nvGrpSpPr>
        <p:grpSpPr>
          <a:xfrm>
            <a:off x="6360091" y="1547915"/>
            <a:ext cx="2783909" cy="4761985"/>
            <a:chOff x="6360091" y="1501558"/>
            <a:chExt cx="2783909" cy="4761985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32" t="11986" r="4878" b="50725"/>
            <a:stretch/>
          </p:blipFill>
          <p:spPr>
            <a:xfrm>
              <a:off x="6588224" y="1501558"/>
              <a:ext cx="2160240" cy="201622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7" name="Rectangle 1"/>
            <p:cNvSpPr>
              <a:spLocks/>
            </p:cNvSpPr>
            <p:nvPr/>
          </p:nvSpPr>
          <p:spPr bwMode="auto">
            <a:xfrm>
              <a:off x="6372200" y="3897052"/>
              <a:ext cx="2771800" cy="34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5691" tIns="35691" rIns="35691" bIns="35691" anchor="ctr">
              <a:spAutoFit/>
            </a:bodyPr>
            <a:lstStyle/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b="1" dirty="0" smtClean="0">
                  <a:solidFill>
                    <a:srgbClr val="484848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  <a:sym typeface="Helvetica" charset="0"/>
                </a:rPr>
                <a:t>Verteiltes Hauptbuch</a:t>
              </a:r>
              <a:endParaRPr lang="de-DE" altLang="de-DE" sz="1200" dirty="0" smtClean="0">
                <a:solidFill>
                  <a:srgbClr val="484848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endParaRPr>
            </a:p>
          </p:txBody>
        </p:sp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6444207" y="4324551"/>
              <a:ext cx="26997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u="sng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Private:</a:t>
              </a: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 Each user has a copy of the ledger and participates in confirming transactions </a:t>
              </a:r>
              <a:r>
                <a:rPr lang="en-US" altLang="de-DE" sz="1400" dirty="0" smtClean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independently</a:t>
              </a:r>
            </a:p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de-DE" sz="1400" dirty="0" smtClean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endParaRPr>
            </a:p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400" u="sng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Public:</a:t>
              </a:r>
              <a:r>
                <a:rPr lang="en-US" altLang="de-DE" sz="1400" dirty="0">
                  <a:solidFill>
                    <a:srgbClr val="53585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 charset="0"/>
                </a:rPr>
                <a:t> Authorization is required so that users can have a copy of the ledger and participate in the confirmation of the transaction</a:t>
              </a:r>
              <a:endParaRPr lang="de-DE" altLang="de-DE" sz="14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endParaRPr>
            </a:p>
          </p:txBody>
        </p:sp>
        <p:sp>
          <p:nvSpPr>
            <p:cNvPr id="21" name="Rectangle 1"/>
            <p:cNvSpPr>
              <a:spLocks/>
            </p:cNvSpPr>
            <p:nvPr/>
          </p:nvSpPr>
          <p:spPr bwMode="auto">
            <a:xfrm>
              <a:off x="6360091" y="3674869"/>
              <a:ext cx="2771800" cy="287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5691" tIns="35691" rIns="35691" bIns="35691" anchor="ctr">
              <a:spAutoFit/>
            </a:bodyPr>
            <a:lstStyle/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400" dirty="0" smtClean="0">
                  <a:solidFill>
                    <a:srgbClr val="484848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  <a:sym typeface="Helvetica" charset="0"/>
                </a:rPr>
                <a:t>Distributed </a:t>
              </a:r>
              <a:r>
                <a:rPr lang="de-DE" altLang="de-DE" sz="1400" dirty="0" err="1" smtClean="0">
                  <a:solidFill>
                    <a:srgbClr val="484848"/>
                  </a:solidFill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  <a:sym typeface="Helvetica" charset="0"/>
                </a:rPr>
                <a:t>Ledger</a:t>
              </a:r>
              <a:endParaRPr lang="de-DE" altLang="de-DE" sz="1050" dirty="0" smtClean="0">
                <a:solidFill>
                  <a:srgbClr val="484848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6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764000"/>
            <a:ext cx="5976664" cy="336187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944036" y="508518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P2P-Netzwerk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173"/>
            <a:ext cx="9144000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003" y="0"/>
            <a:ext cx="12240683" cy="6885384"/>
          </a:xfrm>
          <a:prstGeom prst="rect">
            <a:avLst/>
          </a:prstGeom>
        </p:spPr>
      </p:pic>
      <p:sp>
        <p:nvSpPr>
          <p:cNvPr id="4" name="Legende mit Linie 1 (Akzentuierungsbalken) 3"/>
          <p:cNvSpPr/>
          <p:nvPr/>
        </p:nvSpPr>
        <p:spPr>
          <a:xfrm>
            <a:off x="1404325" y="908720"/>
            <a:ext cx="1008112" cy="864096"/>
          </a:xfrm>
          <a:prstGeom prst="accentCallout1">
            <a:avLst>
              <a:gd name="adj1" fmla="val 23853"/>
              <a:gd name="adj2" fmla="val 106247"/>
              <a:gd name="adj3" fmla="val 72589"/>
              <a:gd name="adj4" fmla="val 194089"/>
            </a:avLst>
          </a:prstGeom>
          <a:solidFill>
            <a:schemeClr val="tx1">
              <a:alpha val="6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Knoten </a:t>
            </a:r>
          </a:p>
          <a:p>
            <a:pPr algn="ctr"/>
            <a:r>
              <a:rPr lang="de-DE" dirty="0" smtClean="0"/>
              <a:t>Peer (A)</a:t>
            </a:r>
            <a:endParaRPr lang="en-US" dirty="0"/>
          </a:p>
        </p:txBody>
      </p:sp>
      <p:sp>
        <p:nvSpPr>
          <p:cNvPr id="6" name="Legende mit Linie 1 (Akzentuierungsbalken) 5"/>
          <p:cNvSpPr/>
          <p:nvPr/>
        </p:nvSpPr>
        <p:spPr>
          <a:xfrm>
            <a:off x="6588901" y="2708920"/>
            <a:ext cx="1008112" cy="864096"/>
          </a:xfrm>
          <a:prstGeom prst="accentCallout1">
            <a:avLst>
              <a:gd name="adj1" fmla="val 29381"/>
              <a:gd name="adj2" fmla="val -10856"/>
              <a:gd name="adj3" fmla="val 93911"/>
              <a:gd name="adj4" fmla="val -50271"/>
            </a:avLst>
          </a:prstGeom>
          <a:solidFill>
            <a:schemeClr val="tx1">
              <a:alpha val="6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Knoten </a:t>
            </a:r>
          </a:p>
          <a:p>
            <a:pPr algn="ctr"/>
            <a:r>
              <a:rPr lang="de-DE" dirty="0" smtClean="0"/>
              <a:t>Peer (B)</a:t>
            </a:r>
            <a:endParaRPr lang="en-US" dirty="0"/>
          </a:p>
        </p:txBody>
      </p:sp>
      <p:sp>
        <p:nvSpPr>
          <p:cNvPr id="11" name="Freihandform 10"/>
          <p:cNvSpPr/>
          <p:nvPr/>
        </p:nvSpPr>
        <p:spPr>
          <a:xfrm>
            <a:off x="3357313" y="1490879"/>
            <a:ext cx="2726855" cy="2010129"/>
          </a:xfrm>
          <a:custGeom>
            <a:avLst/>
            <a:gdLst>
              <a:gd name="connsiteX0" fmla="*/ 0 w 2763671"/>
              <a:gd name="connsiteY0" fmla="*/ 17199 h 2057539"/>
              <a:gd name="connsiteX1" fmla="*/ 1596788 w 2763671"/>
              <a:gd name="connsiteY1" fmla="*/ 296978 h 2057539"/>
              <a:gd name="connsiteX2" fmla="*/ 2763671 w 2763671"/>
              <a:gd name="connsiteY2" fmla="*/ 2057539 h 205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3671" h="2057539">
                <a:moveTo>
                  <a:pt x="0" y="17199"/>
                </a:moveTo>
                <a:cubicBezTo>
                  <a:pt x="568088" y="-12940"/>
                  <a:pt x="1136176" y="-43079"/>
                  <a:pt x="1596788" y="296978"/>
                </a:cubicBezTo>
                <a:cubicBezTo>
                  <a:pt x="2057400" y="637035"/>
                  <a:pt x="2560092" y="1697011"/>
                  <a:pt x="2763671" y="2057539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3197555" y="1354931"/>
            <a:ext cx="350044" cy="319088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5916930" y="3387090"/>
            <a:ext cx="268878" cy="30099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gende mit Linie 1 (ohne Rahmen) 4"/>
          <p:cNvSpPr/>
          <p:nvPr/>
        </p:nvSpPr>
        <p:spPr>
          <a:xfrm>
            <a:off x="5827970" y="1659565"/>
            <a:ext cx="1799523" cy="293939"/>
          </a:xfrm>
          <a:prstGeom prst="callout1">
            <a:avLst>
              <a:gd name="adj1" fmla="val 55784"/>
              <a:gd name="adj2" fmla="val 136"/>
              <a:gd name="adj3" fmla="val 112500"/>
              <a:gd name="adj4" fmla="val -38333"/>
            </a:avLst>
          </a:prstGeom>
          <a:solidFill>
            <a:schemeClr val="tx1">
              <a:alpha val="50000"/>
            </a:schemeClr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E69454"/>
                </a:solidFill>
              </a:rPr>
              <a:t>communication</a:t>
            </a:r>
            <a:endParaRPr lang="de-DE" dirty="0">
              <a:solidFill>
                <a:srgbClr val="E69454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80157" y="5623500"/>
            <a:ext cx="4784362" cy="126188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BLOCKCHAIN</a:t>
            </a:r>
            <a:r>
              <a:rPr lang="de-DE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„World Computer“</a:t>
            </a:r>
            <a:endParaRPr lang="de-DE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492955" y="3907631"/>
            <a:ext cx="350044" cy="319088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295775" y="3369469"/>
            <a:ext cx="402963" cy="383713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5926087" y="4195762"/>
            <a:ext cx="181819" cy="21214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6228184" y="4293394"/>
            <a:ext cx="210716" cy="23212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5926087" y="4487148"/>
            <a:ext cx="262782" cy="263446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5519440" y="4657725"/>
            <a:ext cx="100310" cy="90591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5326856" y="5091113"/>
            <a:ext cx="135732" cy="130968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4893469" y="4929188"/>
            <a:ext cx="271461" cy="226218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5068985" y="4276094"/>
            <a:ext cx="100310" cy="90591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5453063" y="3581799"/>
            <a:ext cx="100310" cy="90591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4591049" y="2833689"/>
            <a:ext cx="207169" cy="214312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5015555" y="2346598"/>
            <a:ext cx="207169" cy="214312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4281888" y="1892670"/>
            <a:ext cx="207169" cy="214312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3431381" y="2338387"/>
            <a:ext cx="140494" cy="12382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3287066" y="2055400"/>
            <a:ext cx="140494" cy="12382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3561159" y="1810491"/>
            <a:ext cx="140494" cy="12382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3851276" y="1674019"/>
            <a:ext cx="140494" cy="12382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3205468" y="1792354"/>
            <a:ext cx="140494" cy="12382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2895571" y="1735931"/>
            <a:ext cx="140494" cy="12382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2908300" y="1473200"/>
            <a:ext cx="92073" cy="9207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3131841" y="1268760"/>
            <a:ext cx="63830" cy="72008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151137" y="2874234"/>
            <a:ext cx="170557" cy="173767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6438900" y="3643790"/>
            <a:ext cx="137230" cy="14525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6576130" y="3823822"/>
            <a:ext cx="65222" cy="73084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5" grpId="0" animBg="1"/>
      <p:bldP spid="2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13968"/>
          <a:stretch/>
        </p:blipFill>
        <p:spPr>
          <a:xfrm>
            <a:off x="467544" y="1640235"/>
            <a:ext cx="8424936" cy="43204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67544" y="5805264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800" dirty="0">
              <a:latin typeface="Arial" panose="020B0604020202020204" pitchFamily="34" charset="0"/>
            </a:endParaRPr>
          </a:p>
          <a:p>
            <a:r>
              <a:rPr lang="de-DE" sz="800" dirty="0">
                <a:latin typeface="Arial" panose="020B0604020202020204" pitchFamily="34" charset="0"/>
              </a:rPr>
              <a:t> Quelle: FSBC Working Paper (APRIL </a:t>
            </a:r>
            <a:r>
              <a:rPr lang="de-DE" sz="800" dirty="0" smtClean="0">
                <a:latin typeface="Arial" panose="020B0604020202020204" pitchFamily="34" charset="0"/>
              </a:rPr>
              <a:t>2018); Rechtliche </a:t>
            </a:r>
            <a:r>
              <a:rPr lang="de-DE" sz="800" dirty="0">
                <a:latin typeface="Arial" panose="020B0604020202020204" pitchFamily="34" charset="0"/>
              </a:rPr>
              <a:t>und marktorganisatorische Anforderungen an den P2P-Stromhandel </a:t>
            </a:r>
            <a:endParaRPr lang="de-DE" sz="800" dirty="0"/>
          </a:p>
        </p:txBody>
      </p:sp>
      <p:sp>
        <p:nvSpPr>
          <p:cNvPr id="20" name="Textfeld 19"/>
          <p:cNvSpPr txBox="1"/>
          <p:nvPr/>
        </p:nvSpPr>
        <p:spPr>
          <a:xfrm>
            <a:off x="467544" y="1095127"/>
            <a:ext cx="741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Required infrastructure for P2P electricity trading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15616" y="4365104"/>
            <a:ext cx="1296144" cy="576064"/>
          </a:xfrm>
          <a:prstGeom prst="rect">
            <a:avLst/>
          </a:prstGeom>
          <a:solidFill>
            <a:srgbClr val="FFFF00">
              <a:alpha val="2000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3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312"/>
            <a:ext cx="9144000" cy="458196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5927144"/>
            <a:ext cx="20569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/>
              <a:t>Quelle: https</a:t>
            </a:r>
            <a:r>
              <a:rPr lang="de-DE" sz="800" dirty="0"/>
              <a:t>://i.imgur.com/SJMeCBU.jpg</a:t>
            </a:r>
          </a:p>
        </p:txBody>
      </p:sp>
    </p:spTree>
    <p:extLst>
      <p:ext uri="{BB962C8B-B14F-4D97-AF65-F5344CB8AC3E}">
        <p14:creationId xmlns:p14="http://schemas.microsoft.com/office/powerpoint/2010/main" val="2912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rot="16200000">
            <a:off x="268865" y="4350505"/>
            <a:ext cx="40703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/>
              <a:t>Quelle: </a:t>
            </a:r>
            <a:r>
              <a:rPr lang="de-DE" sz="800" dirty="0"/>
              <a:t>https://blockchainhub.net/blog/blog/mapping-the-german-blockchain-ecosystem/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80728"/>
            <a:ext cx="4608512" cy="55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7544" y="1095127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Einführung und Einsatzfelder der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-Technologie</a:t>
            </a:r>
          </a:p>
        </p:txBody>
      </p:sp>
      <p:sp>
        <p:nvSpPr>
          <p:cNvPr id="15" name="Rechteck 14"/>
          <p:cNvSpPr/>
          <p:nvPr/>
        </p:nvSpPr>
        <p:spPr>
          <a:xfrm>
            <a:off x="467544" y="3303593"/>
            <a:ext cx="867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 smtClean="0"/>
              <a:t>Bundesministerium für Wirtschaft und Energie &amp; Bundesministerium der Finanzen; </a:t>
            </a:r>
            <a:r>
              <a:rPr lang="de-DE" sz="1200" i="1" dirty="0" err="1" smtClean="0"/>
              <a:t>Blockchain</a:t>
            </a:r>
            <a:r>
              <a:rPr lang="de-DE" sz="1200" i="1" dirty="0" smtClean="0"/>
              <a:t>-Strategie </a:t>
            </a:r>
            <a:r>
              <a:rPr lang="de-DE" sz="1200" i="1" dirty="0"/>
              <a:t>der </a:t>
            </a:r>
            <a:r>
              <a:rPr lang="de-DE" sz="1200" i="1" dirty="0" smtClean="0"/>
              <a:t>Bundesregierung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 err="1"/>
              <a:t>Blockchain</a:t>
            </a:r>
            <a:r>
              <a:rPr lang="de-DE" sz="1200" dirty="0"/>
              <a:t> Bundesverband e.V.; </a:t>
            </a:r>
            <a:r>
              <a:rPr lang="de-DE" sz="1200" dirty="0" err="1" smtClean="0"/>
              <a:t>Blockchain</a:t>
            </a:r>
            <a:r>
              <a:rPr lang="de-DE" sz="1200" dirty="0"/>
              <a:t> - Chancen und Herausforderungen einer </a:t>
            </a:r>
            <a:r>
              <a:rPr lang="de-DE" sz="1200" dirty="0" smtClean="0"/>
              <a:t>neuen digitalen </a:t>
            </a:r>
            <a:r>
              <a:rPr lang="de-DE" sz="1200" dirty="0"/>
              <a:t>Infrastruktur für </a:t>
            </a:r>
            <a:r>
              <a:rPr lang="de-DE" sz="1200" dirty="0" smtClean="0"/>
              <a:t>Deutschland; Version 1.1, 16.10.2017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DIN; Geschäftsplan für ein DIN SPEC-Projekt nach dem PAS-Verfahren zum </a:t>
            </a:r>
            <a:r>
              <a:rPr lang="de-DE" sz="1200" dirty="0" smtClean="0"/>
              <a:t>Thema „</a:t>
            </a:r>
            <a:r>
              <a:rPr lang="de-DE" sz="1200" dirty="0"/>
              <a:t>Terminologie für Blockchains</a:t>
            </a:r>
            <a:r>
              <a:rPr lang="de-DE" sz="1200" dirty="0" smtClean="0"/>
              <a:t>“; Berlin, 27.04.2017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ISO/TC 307 </a:t>
            </a:r>
            <a:r>
              <a:rPr lang="en-US" sz="1200" dirty="0" err="1"/>
              <a:t>Blockchain</a:t>
            </a:r>
            <a:r>
              <a:rPr lang="en-US" sz="1200" dirty="0"/>
              <a:t> and electronic distributed ledger </a:t>
            </a:r>
            <a:r>
              <a:rPr lang="en-US" sz="1200" dirty="0" smtClean="0"/>
              <a:t>technologies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/>
              <a:t>NIA 43-02-04 AA </a:t>
            </a:r>
            <a:r>
              <a:rPr lang="de-DE" sz="1200" dirty="0" err="1" smtClean="0"/>
              <a:t>Blockchain</a:t>
            </a:r>
            <a:r>
              <a:rPr lang="de-DE" sz="1200" dirty="0" smtClean="0"/>
              <a:t> </a:t>
            </a:r>
            <a:r>
              <a:rPr lang="de-DE" sz="1200" dirty="0"/>
              <a:t>und Technologien für verteilte elektronische Journale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 smtClean="0"/>
              <a:t>Fraunhofer FIT – </a:t>
            </a:r>
            <a:r>
              <a:rPr lang="de-DE" sz="1200" dirty="0"/>
              <a:t>Projektgruppe Wirtschaftsinformatik; </a:t>
            </a:r>
            <a:r>
              <a:rPr lang="de-DE" sz="1200" i="1" dirty="0" err="1"/>
              <a:t>Blockchain</a:t>
            </a:r>
            <a:r>
              <a:rPr lang="de-DE" sz="1200" i="1" dirty="0"/>
              <a:t>: Grundlagen, Anwendungen und </a:t>
            </a:r>
            <a:r>
              <a:rPr lang="de-DE" sz="1200" i="1" dirty="0" smtClean="0"/>
              <a:t>Potenziale</a:t>
            </a:r>
            <a:r>
              <a:rPr lang="de-DE" sz="1200" dirty="0" smtClean="0"/>
              <a:t>; White Paper;</a:t>
            </a:r>
            <a:r>
              <a:rPr lang="de-DE" sz="1200" i="1" dirty="0" smtClean="0"/>
              <a:t> </a:t>
            </a:r>
            <a:r>
              <a:rPr lang="de-DE" sz="1200" dirty="0"/>
              <a:t>in: Fraunhofer FIT, Dezember, 2016, S. 1-54</a:t>
            </a:r>
            <a:endParaRPr lang="de-DE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 smtClean="0"/>
              <a:t>FSBC </a:t>
            </a:r>
            <a:r>
              <a:rPr lang="de-DE" sz="1200" dirty="0"/>
              <a:t>Working </a:t>
            </a:r>
            <a:r>
              <a:rPr lang="de-DE" sz="1200" dirty="0" smtClean="0"/>
              <a:t>Paper; </a:t>
            </a:r>
            <a:r>
              <a:rPr lang="de-DE" sz="1200" i="1" dirty="0" smtClean="0"/>
              <a:t>Entscheidungshilfe </a:t>
            </a:r>
            <a:r>
              <a:rPr lang="de-DE" sz="1200" i="1" dirty="0"/>
              <a:t>für </a:t>
            </a:r>
            <a:r>
              <a:rPr lang="de-DE" sz="1200" i="1" dirty="0" smtClean="0"/>
              <a:t>den Einsatz </a:t>
            </a:r>
            <a:r>
              <a:rPr lang="de-DE" sz="1200" i="1" dirty="0"/>
              <a:t>von </a:t>
            </a:r>
            <a:r>
              <a:rPr lang="de-DE" sz="1200" i="1" dirty="0" err="1" smtClean="0"/>
              <a:t>Blockchain</a:t>
            </a:r>
            <a:r>
              <a:rPr lang="de-DE" sz="1200" i="1" dirty="0" smtClean="0"/>
              <a:t>-Technologien in Unternehmen</a:t>
            </a:r>
            <a:r>
              <a:rPr lang="de-DE" sz="1200" i="1" dirty="0"/>
              <a:t>: </a:t>
            </a:r>
            <a:r>
              <a:rPr lang="de-DE" sz="1200" i="1" dirty="0" smtClean="0"/>
              <a:t>Vier Frameworks </a:t>
            </a:r>
            <a:r>
              <a:rPr lang="de-DE" sz="1200" i="1" dirty="0"/>
              <a:t>im </a:t>
            </a:r>
            <a:r>
              <a:rPr lang="de-DE" sz="1200" i="1" dirty="0" smtClean="0"/>
              <a:t>Vergleich</a:t>
            </a:r>
            <a:r>
              <a:rPr lang="de-DE" sz="1200" dirty="0"/>
              <a:t>; </a:t>
            </a:r>
            <a:endParaRPr lang="de-DE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 err="1" smtClean="0"/>
              <a:t>Shermin</a:t>
            </a:r>
            <a:r>
              <a:rPr lang="de-DE" sz="1200" dirty="0" smtClean="0"/>
              <a:t> </a:t>
            </a:r>
            <a:r>
              <a:rPr lang="de-DE" sz="1200" dirty="0" err="1" smtClean="0"/>
              <a:t>Voshmgir</a:t>
            </a:r>
            <a:r>
              <a:rPr lang="de-DE" sz="1200" dirty="0" smtClean="0"/>
              <a:t>; </a:t>
            </a:r>
            <a:r>
              <a:rPr lang="de-DE" sz="1200" i="1" dirty="0" smtClean="0"/>
              <a:t>Blockchains, Smart </a:t>
            </a:r>
            <a:r>
              <a:rPr lang="de-DE" sz="1200" i="1" dirty="0" err="1" smtClean="0"/>
              <a:t>Contracts</a:t>
            </a:r>
            <a:r>
              <a:rPr lang="de-DE" sz="1200" i="1" dirty="0" smtClean="0"/>
              <a:t> und das Dezentrale Web</a:t>
            </a:r>
            <a:r>
              <a:rPr lang="de-DE" sz="1200" dirty="0" smtClean="0"/>
              <a:t>; Technologie Stiftung </a:t>
            </a:r>
            <a:r>
              <a:rPr lang="de-DE" sz="1200" dirty="0" smtClean="0"/>
              <a:t>Berlin; </a:t>
            </a:r>
            <a:r>
              <a:rPr lang="de-DE" sz="1200" dirty="0" smtClean="0"/>
              <a:t>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 smtClean="0"/>
              <a:t>Garrick </a:t>
            </a:r>
            <a:r>
              <a:rPr lang="de-DE" sz="1200" dirty="0" err="1"/>
              <a:t>Hileman</a:t>
            </a:r>
            <a:r>
              <a:rPr lang="de-DE" sz="1200" dirty="0"/>
              <a:t> &amp; Michel Rauchs; </a:t>
            </a:r>
            <a:r>
              <a:rPr lang="de-DE" sz="1200" i="1" dirty="0"/>
              <a:t>GLOBAL </a:t>
            </a:r>
            <a:r>
              <a:rPr lang="de-DE" sz="1200" i="1" dirty="0" smtClean="0"/>
              <a:t>BLOCKCHAIN BENCHMARKING STUDY</a:t>
            </a:r>
            <a:r>
              <a:rPr lang="de-DE" sz="1200" dirty="0" smtClean="0"/>
              <a:t>; University </a:t>
            </a:r>
            <a:r>
              <a:rPr lang="de-DE" sz="1200" dirty="0" err="1" smtClean="0"/>
              <a:t>of</a:t>
            </a:r>
            <a:r>
              <a:rPr lang="de-DE" sz="1200" dirty="0" smtClean="0"/>
              <a:t> Cambridge,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 smtClean="0"/>
              <a:t>Katarina </a:t>
            </a:r>
            <a:r>
              <a:rPr lang="de-DE" sz="1200" dirty="0" smtClean="0"/>
              <a:t>Adam; </a:t>
            </a:r>
            <a:r>
              <a:rPr lang="en-US" sz="1200" dirty="0"/>
              <a:t>White Paper: Project Hurricane or how to implement </a:t>
            </a:r>
            <a:r>
              <a:rPr lang="en-US" sz="1200" dirty="0" err="1"/>
              <a:t>Blockchain</a:t>
            </a:r>
            <a:r>
              <a:rPr lang="en-US" sz="1200" dirty="0"/>
              <a:t> Technology in German Real Estate </a:t>
            </a:r>
            <a:r>
              <a:rPr lang="en-US" sz="1200" dirty="0" smtClean="0"/>
              <a:t>Transactions;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 err="1"/>
              <a:t>BigchainDB</a:t>
            </a:r>
            <a:r>
              <a:rPr lang="de-DE" sz="1200" dirty="0"/>
              <a:t>: A </a:t>
            </a:r>
            <a:r>
              <a:rPr lang="de-DE" sz="1200" dirty="0" err="1"/>
              <a:t>Scalable</a:t>
            </a:r>
            <a:r>
              <a:rPr lang="de-DE" sz="1200" dirty="0"/>
              <a:t> </a:t>
            </a:r>
            <a:r>
              <a:rPr lang="de-DE" sz="1200" dirty="0" err="1"/>
              <a:t>Blockchain</a:t>
            </a:r>
            <a:r>
              <a:rPr lang="de-DE" sz="1200" dirty="0"/>
              <a:t> </a:t>
            </a:r>
            <a:r>
              <a:rPr lang="de-DE" sz="1200" dirty="0" smtClean="0"/>
              <a:t>Database; White Paper; June 8, 2016</a:t>
            </a:r>
            <a:endParaRPr lang="de-DE" sz="1200" dirty="0"/>
          </a:p>
        </p:txBody>
      </p:sp>
      <p:sp>
        <p:nvSpPr>
          <p:cNvPr id="17" name="Rechteck 16"/>
          <p:cNvSpPr/>
          <p:nvPr/>
        </p:nvSpPr>
        <p:spPr>
          <a:xfrm>
            <a:off x="467544" y="1556792"/>
            <a:ext cx="8676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DGMetaSerifScience-Regular"/>
              </a:rPr>
              <a:t>Die drei </a:t>
            </a:r>
            <a:r>
              <a:rPr lang="de-DE" sz="1400" b="1" dirty="0" smtClean="0">
                <a:latin typeface="DGMetaSerifScience-Regular"/>
              </a:rPr>
              <a:t>Grundfunktionen</a:t>
            </a:r>
            <a:r>
              <a:rPr lang="de-DE" sz="1400" dirty="0" smtClean="0">
                <a:latin typeface="DGMetaSerifScience-Regular"/>
              </a:rPr>
              <a:t> einer </a:t>
            </a:r>
            <a:r>
              <a:rPr lang="de-DE" sz="1400" dirty="0" err="1" smtClean="0">
                <a:latin typeface="DGMetaSerifScience-Regular"/>
              </a:rPr>
              <a:t>Blockchain</a:t>
            </a:r>
            <a:r>
              <a:rPr lang="de-DE" sz="1400" dirty="0" smtClean="0">
                <a:latin typeface="DGMetaSerifScience-Regular"/>
              </a:rPr>
              <a:t>:</a:t>
            </a:r>
          </a:p>
          <a:p>
            <a:endParaRPr lang="de-DE" sz="1400" dirty="0">
              <a:latin typeface="DGMetaSerifScience-Regular"/>
            </a:endParaRPr>
          </a:p>
          <a:p>
            <a:r>
              <a:rPr lang="de-DE" sz="1400" dirty="0">
                <a:latin typeface="TimesNewRoman"/>
              </a:rPr>
              <a:t>– </a:t>
            </a:r>
            <a:r>
              <a:rPr lang="de-DE" sz="1400" dirty="0">
                <a:latin typeface="DGMetaSerifScience-Regular"/>
              </a:rPr>
              <a:t>Blockchains zum Nachweis der Integrität von Daten</a:t>
            </a:r>
          </a:p>
          <a:p>
            <a:r>
              <a:rPr lang="de-DE" sz="1400" dirty="0">
                <a:latin typeface="TimesNewRoman"/>
              </a:rPr>
              <a:t>– </a:t>
            </a:r>
            <a:r>
              <a:rPr lang="de-DE" sz="1400" dirty="0">
                <a:latin typeface="DGMetaSerifScience-Regular"/>
              </a:rPr>
              <a:t>Blockchains zur Registrierung und Beurkundung</a:t>
            </a:r>
          </a:p>
          <a:p>
            <a:r>
              <a:rPr lang="de-DE" sz="1400" dirty="0">
                <a:latin typeface="TimesNewRoman"/>
              </a:rPr>
              <a:t>– </a:t>
            </a:r>
            <a:r>
              <a:rPr lang="de-DE" sz="1400" dirty="0">
                <a:latin typeface="DGMetaSerifScience-Regular"/>
              </a:rPr>
              <a:t>Blockchains zur Abwicklung von Transaktionen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>
          <a:xfrm>
            <a:off x="467544" y="2750618"/>
            <a:ext cx="59506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smtClean="0">
                <a:latin typeface="DGMetaScience"/>
              </a:rPr>
              <a:t>Quelle: Dr</a:t>
            </a:r>
            <a:r>
              <a:rPr lang="de-DE" sz="800" dirty="0">
                <a:latin typeface="DGMetaScience"/>
              </a:rPr>
              <a:t>. Daniel </a:t>
            </a:r>
            <a:r>
              <a:rPr lang="de-DE" sz="800" dirty="0" smtClean="0">
                <a:latin typeface="DGMetaScience"/>
              </a:rPr>
              <a:t>Burgwinkel (Hrsg.); </a:t>
            </a:r>
            <a:r>
              <a:rPr lang="de-DE" sz="800" dirty="0" err="1"/>
              <a:t>Blockchain</a:t>
            </a:r>
            <a:r>
              <a:rPr lang="de-DE" sz="800" dirty="0"/>
              <a:t> </a:t>
            </a:r>
            <a:r>
              <a:rPr lang="de-DE" sz="800" dirty="0" smtClean="0"/>
              <a:t>Technology</a:t>
            </a:r>
            <a:r>
              <a:rPr lang="de-DE" sz="800" b="1" dirty="0"/>
              <a:t>; </a:t>
            </a:r>
            <a:r>
              <a:rPr lang="de-DE" sz="800" dirty="0" smtClean="0"/>
              <a:t>De </a:t>
            </a:r>
            <a:r>
              <a:rPr lang="de-DE" sz="800" dirty="0" err="1" smtClean="0"/>
              <a:t>Gruyter</a:t>
            </a:r>
            <a:r>
              <a:rPr lang="de-DE" sz="800" dirty="0" smtClean="0"/>
              <a:t> </a:t>
            </a:r>
            <a:r>
              <a:rPr lang="de-DE" sz="800" dirty="0" err="1" smtClean="0"/>
              <a:t>Oldenbourg</a:t>
            </a:r>
            <a:r>
              <a:rPr lang="de-DE" sz="800" dirty="0" smtClean="0"/>
              <a:t> (2016);</a:t>
            </a:r>
            <a:r>
              <a:rPr lang="de-DE" sz="800" dirty="0" smtClean="0">
                <a:latin typeface="DGMetaScience"/>
              </a:rPr>
              <a:t> </a:t>
            </a:r>
            <a:r>
              <a:rPr lang="de-DE" sz="800" dirty="0" smtClean="0"/>
              <a:t>ISBN 978-3-11-048731-2; Seite 12 </a:t>
            </a:r>
            <a:endParaRPr lang="de-DE" sz="800" dirty="0"/>
          </a:p>
        </p:txBody>
      </p:sp>
      <p:sp>
        <p:nvSpPr>
          <p:cNvPr id="19" name="Rechteck 18"/>
          <p:cNvSpPr/>
          <p:nvPr/>
        </p:nvSpPr>
        <p:spPr>
          <a:xfrm>
            <a:off x="467544" y="2996952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DGMetaSerifScience-Regular"/>
              </a:rPr>
              <a:t>Quellen </a:t>
            </a:r>
            <a:r>
              <a:rPr lang="de-DE" sz="1400" dirty="0" smtClean="0">
                <a:latin typeface="DGMetaSerifScience-Regular"/>
              </a:rPr>
              <a:t>zur Einführung in die Blockhain-</a:t>
            </a:r>
            <a:r>
              <a:rPr lang="de-DE" sz="1400" dirty="0">
                <a:latin typeface="DGMetaSerifScience-Regular"/>
              </a:rPr>
              <a:t>T</a:t>
            </a:r>
            <a:r>
              <a:rPr lang="de-DE" sz="1400" dirty="0" smtClean="0">
                <a:latin typeface="DGMetaSerifScience-Regular"/>
              </a:rPr>
              <a:t>hematik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898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467544" y="1556792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Zur Vermeidung von Double-</a:t>
            </a:r>
            <a:r>
              <a:rPr lang="de-DE" sz="1400" dirty="0" err="1"/>
              <a:t>Spending</a:t>
            </a:r>
            <a:r>
              <a:rPr lang="de-DE" sz="1400" dirty="0"/>
              <a:t>-Attacken </a:t>
            </a:r>
            <a:r>
              <a:rPr lang="de-DE" sz="1400" dirty="0" smtClean="0"/>
              <a:t>verwenden </a:t>
            </a:r>
            <a:r>
              <a:rPr lang="de-DE" sz="1400" dirty="0" err="1"/>
              <a:t>Blockchain</a:t>
            </a:r>
            <a:r>
              <a:rPr lang="de-DE" sz="1400" dirty="0"/>
              <a:t>-Netzwerke </a:t>
            </a:r>
            <a:r>
              <a:rPr lang="de-DE" sz="1400" dirty="0" smtClean="0"/>
              <a:t>Protokolle mit </a:t>
            </a:r>
            <a:endParaRPr lang="de-DE" sz="1400" dirty="0"/>
          </a:p>
          <a:p>
            <a:r>
              <a:rPr lang="de-DE" sz="1400" dirty="0"/>
              <a:t>Konsensmechanismen</a:t>
            </a:r>
            <a:r>
              <a:rPr lang="de-DE" sz="1400" dirty="0" smtClean="0"/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095127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Konsensalgorithmus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2276872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Proof </a:t>
            </a:r>
            <a:r>
              <a:rPr lang="de-DE" sz="1600" dirty="0" err="1" smtClean="0"/>
              <a:t>of</a:t>
            </a:r>
            <a:r>
              <a:rPr lang="de-DE" sz="1600" dirty="0" smtClean="0"/>
              <a:t> Work (</a:t>
            </a:r>
            <a:r>
              <a:rPr lang="de-DE" sz="1600" dirty="0" err="1" smtClean="0"/>
              <a:t>PoW</a:t>
            </a:r>
            <a:r>
              <a:rPr lang="de-DE" sz="1600" dirty="0" smtClean="0"/>
              <a:t>)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Proof </a:t>
            </a:r>
            <a:r>
              <a:rPr lang="de-DE" sz="1600" dirty="0" err="1" smtClean="0"/>
              <a:t>of</a:t>
            </a:r>
            <a:r>
              <a:rPr lang="de-DE" sz="1600" dirty="0" smtClean="0"/>
              <a:t> Stake (</a:t>
            </a:r>
            <a:r>
              <a:rPr lang="de-DE" sz="1600" dirty="0" err="1" smtClean="0"/>
              <a:t>PoS</a:t>
            </a:r>
            <a:r>
              <a:rPr lang="de-DE" sz="1600" dirty="0" smtClean="0"/>
              <a:t>)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Proof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Concept</a:t>
            </a:r>
            <a:r>
              <a:rPr lang="de-DE" sz="1600" dirty="0" smtClean="0"/>
              <a:t> (</a:t>
            </a:r>
            <a:r>
              <a:rPr lang="de-DE" sz="1600" dirty="0" err="1" smtClean="0"/>
              <a:t>PoC</a:t>
            </a:r>
            <a:r>
              <a:rPr lang="de-DE" sz="1600" dirty="0" smtClean="0"/>
              <a:t>)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endParaRPr lang="de-DE" sz="16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Proof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Burn</a:t>
            </a:r>
            <a:r>
              <a:rPr lang="de-DE" sz="1600" dirty="0" smtClean="0"/>
              <a:t> (</a:t>
            </a:r>
            <a:r>
              <a:rPr lang="de-DE" sz="1600" dirty="0" err="1" smtClean="0"/>
              <a:t>PoB</a:t>
            </a:r>
            <a:r>
              <a:rPr lang="de-DE" sz="16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Proof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Leran</a:t>
            </a:r>
            <a:r>
              <a:rPr lang="de-DE" sz="1600" dirty="0" smtClean="0"/>
              <a:t> (</a:t>
            </a:r>
            <a:r>
              <a:rPr lang="de-DE" sz="1600" dirty="0" err="1" smtClean="0"/>
              <a:t>PoL</a:t>
            </a:r>
            <a:r>
              <a:rPr lang="de-DE" sz="1600" dirty="0" smtClean="0"/>
              <a:t>)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endParaRPr lang="de-DE" sz="16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Proof-</a:t>
            </a:r>
            <a:r>
              <a:rPr lang="de-DE" sz="1600" dirty="0" err="1" smtClean="0"/>
              <a:t>of</a:t>
            </a:r>
            <a:r>
              <a:rPr lang="de-DE" sz="1600" dirty="0" smtClean="0"/>
              <a:t>-</a:t>
            </a:r>
            <a:r>
              <a:rPr lang="de-DE" sz="1600" dirty="0" err="1" smtClean="0"/>
              <a:t>Activity</a:t>
            </a:r>
            <a:r>
              <a:rPr lang="de-DE" sz="1600" dirty="0" smtClean="0"/>
              <a:t> (</a:t>
            </a:r>
            <a:r>
              <a:rPr lang="de-DE" sz="1600" dirty="0" err="1" smtClean="0"/>
              <a:t>PoAc</a:t>
            </a:r>
            <a:r>
              <a:rPr lang="de-DE" sz="1600" dirty="0" smtClean="0"/>
              <a:t>)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00" dirty="0" smtClean="0"/>
              <a:t>Proof-</a:t>
            </a:r>
            <a:r>
              <a:rPr lang="de-DE" sz="1600" dirty="0" err="1" smtClean="0"/>
              <a:t>of</a:t>
            </a:r>
            <a:r>
              <a:rPr lang="de-DE" sz="1600" dirty="0" smtClean="0"/>
              <a:t>-</a:t>
            </a:r>
            <a:r>
              <a:rPr lang="en-US" sz="1600" dirty="0" smtClean="0"/>
              <a:t>Authority (</a:t>
            </a:r>
            <a:r>
              <a:rPr lang="en-US" sz="1600" dirty="0" err="1" smtClean="0"/>
              <a:t>PoAu</a:t>
            </a:r>
            <a:r>
              <a:rPr lang="en-US" sz="16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Proof-of-Capacity (</a:t>
            </a:r>
            <a:r>
              <a:rPr lang="en-US" sz="1600" dirty="0" err="1" smtClean="0"/>
              <a:t>PoCa</a:t>
            </a:r>
            <a:r>
              <a:rPr lang="en-US" sz="16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Proof-of-Elapsed-Time (</a:t>
            </a:r>
            <a:r>
              <a:rPr lang="en-US" sz="1600" dirty="0" err="1" smtClean="0"/>
              <a:t>PoT</a:t>
            </a:r>
            <a:r>
              <a:rPr lang="en-US" sz="1600" dirty="0" smtClean="0"/>
              <a:t>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smtClean="0"/>
              <a:t>Vgl. </a:t>
            </a:r>
            <a:r>
              <a:rPr lang="de-DE" sz="1600" dirty="0" err="1" smtClean="0"/>
              <a:t>Hyperledger</a:t>
            </a:r>
            <a:r>
              <a:rPr lang="de-DE" sz="1600" dirty="0" smtClean="0"/>
              <a:t> 2017</a:t>
            </a:r>
            <a:endParaRPr lang="en-US" sz="16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/>
              <a:t>Proof-of-Importance (</a:t>
            </a:r>
            <a:r>
              <a:rPr lang="en-US" sz="1600" dirty="0" err="1" smtClean="0"/>
              <a:t>PoI</a:t>
            </a:r>
            <a:r>
              <a:rPr lang="en-US" sz="1600" dirty="0" smtClean="0"/>
              <a:t>)</a:t>
            </a:r>
            <a:endParaRPr lang="pt-BR" sz="16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 smtClean="0"/>
              <a:t>...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4516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7544" y="1095127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Zur Vorgehensweise eines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WhitePapers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1556792"/>
            <a:ext cx="8676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e-DE" sz="1400" dirty="0" smtClean="0">
                <a:latin typeface="DGMetaSerifScience-Regular"/>
              </a:rPr>
              <a:t>Festlegung eines gemeinsamen Sprachgebrauchs (</a:t>
            </a:r>
            <a:r>
              <a:rPr lang="de-DE" sz="1400" b="1" dirty="0" smtClean="0">
                <a:solidFill>
                  <a:srgbClr val="FF0000"/>
                </a:solidFill>
                <a:latin typeface="DGMetaSerifScience-Regular"/>
              </a:rPr>
              <a:t>Glossar</a:t>
            </a:r>
            <a:r>
              <a:rPr lang="de-DE" sz="1400" dirty="0" smtClean="0">
                <a:latin typeface="DGMetaSerifScience-Regular"/>
              </a:rPr>
              <a:t>)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e-DE" sz="1400" b="1" dirty="0" smtClean="0">
                <a:solidFill>
                  <a:srgbClr val="FF0000"/>
                </a:solidFill>
                <a:latin typeface="DGMetaSerifScience-Regular"/>
              </a:rPr>
              <a:t>Definition </a:t>
            </a:r>
            <a:r>
              <a:rPr lang="de-DE" sz="1400" dirty="0">
                <a:latin typeface="DGMetaSerifScience-Regular"/>
              </a:rPr>
              <a:t>der </a:t>
            </a:r>
            <a:r>
              <a:rPr lang="de-DE" sz="1400" dirty="0" smtClean="0">
                <a:latin typeface="DGMetaSerifScience-Regular"/>
              </a:rPr>
              <a:t>Blockhain, aus der Sicht des Planen, Bauens und Betreibens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e-DE" sz="1400" dirty="0" smtClean="0">
                <a:latin typeface="DGMetaSerifScience-Regular"/>
              </a:rPr>
              <a:t>Beantwortung der Frage: Auf welche </a:t>
            </a:r>
            <a:r>
              <a:rPr lang="de-DE" sz="1400" b="1" dirty="0" smtClean="0">
                <a:solidFill>
                  <a:srgbClr val="FF0000"/>
                </a:solidFill>
                <a:latin typeface="DGMetaSerifScience-Regular"/>
              </a:rPr>
              <a:t>Grundfunktion(en)</a:t>
            </a:r>
            <a:r>
              <a:rPr lang="de-DE" sz="1400" b="1" dirty="0" smtClean="0">
                <a:latin typeface="DGMetaSerifScience-Regular"/>
              </a:rPr>
              <a:t> </a:t>
            </a:r>
            <a:r>
              <a:rPr lang="de-DE" sz="1400" dirty="0" smtClean="0">
                <a:latin typeface="DGMetaSerifScience-Regular"/>
              </a:rPr>
              <a:t>soll sich das Kompetenzzentrum fokussieren?</a:t>
            </a:r>
            <a:r>
              <a:rPr lang="de-DE" sz="1400" b="1" dirty="0" smtClean="0">
                <a:latin typeface="DGMetaSerifScience-Regular"/>
              </a:rPr>
              <a:t> 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e-DE" sz="1400" dirty="0">
                <a:latin typeface="DGMetaSerifScience-Regular"/>
              </a:rPr>
              <a:t>Beantwortung der Frage</a:t>
            </a:r>
            <a:r>
              <a:rPr lang="de-DE" sz="1400" dirty="0" smtClean="0">
                <a:latin typeface="DGMetaSerifScience-Regular"/>
              </a:rPr>
              <a:t>: Welcher </a:t>
            </a:r>
            <a:r>
              <a:rPr lang="de-DE" sz="1400" b="1" dirty="0" smtClean="0">
                <a:solidFill>
                  <a:srgbClr val="FF0000"/>
                </a:solidFill>
                <a:latin typeface="DGMetaSerifScience-Regular"/>
              </a:rPr>
              <a:t>Konsensalgorithmus</a:t>
            </a:r>
            <a:r>
              <a:rPr lang="de-DE" sz="1400" dirty="0" smtClean="0">
                <a:solidFill>
                  <a:srgbClr val="FF0000"/>
                </a:solidFill>
                <a:latin typeface="DGMetaSerifScience-Regular"/>
              </a:rPr>
              <a:t> </a:t>
            </a:r>
            <a:r>
              <a:rPr lang="de-DE" sz="1400" dirty="0" smtClean="0">
                <a:latin typeface="DGMetaSerifScience-Regular"/>
              </a:rPr>
              <a:t>wird vom Kompetenzzentrum angestrebt?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e-DE" sz="1400" dirty="0" smtClean="0">
                <a:latin typeface="DGMetaSerifScience-Regular"/>
              </a:rPr>
              <a:t>Beantwortung </a:t>
            </a:r>
            <a:r>
              <a:rPr lang="de-DE" sz="1400" dirty="0">
                <a:latin typeface="DGMetaSerifScience-Regular"/>
              </a:rPr>
              <a:t>der Frage</a:t>
            </a:r>
            <a:r>
              <a:rPr lang="de-DE" sz="1400" dirty="0" smtClean="0">
                <a:latin typeface="DGMetaSerifScience-Regular"/>
              </a:rPr>
              <a:t>: Ist eine </a:t>
            </a:r>
            <a:r>
              <a:rPr lang="de-DE" sz="1400" b="1" i="1" dirty="0" err="1" smtClean="0">
                <a:solidFill>
                  <a:srgbClr val="FF0000"/>
                </a:solidFill>
                <a:latin typeface="DGMetaSerifScience-Regular"/>
              </a:rPr>
              <a:t>public</a:t>
            </a:r>
            <a:r>
              <a:rPr lang="de-DE" sz="1400" i="1" dirty="0" smtClean="0">
                <a:latin typeface="DGMetaSerifScience-Regular"/>
              </a:rPr>
              <a:t> </a:t>
            </a:r>
            <a:r>
              <a:rPr lang="de-DE" sz="1400" dirty="0" smtClean="0">
                <a:latin typeface="DGMetaSerifScience-Regular"/>
              </a:rPr>
              <a:t>oder eine </a:t>
            </a:r>
            <a:r>
              <a:rPr lang="de-DE" sz="1400" b="1" i="1" dirty="0" smtClean="0">
                <a:solidFill>
                  <a:srgbClr val="FF0000"/>
                </a:solidFill>
                <a:latin typeface="DGMetaSerifScience-Regular"/>
              </a:rPr>
              <a:t>private</a:t>
            </a:r>
            <a:r>
              <a:rPr lang="de-DE" sz="1400" i="1" dirty="0" smtClean="0">
                <a:solidFill>
                  <a:srgbClr val="FF0000"/>
                </a:solidFill>
                <a:latin typeface="DGMetaSerifScience-Regular"/>
              </a:rPr>
              <a:t> </a:t>
            </a:r>
            <a:r>
              <a:rPr lang="de-DE" sz="1400" dirty="0" smtClean="0">
                <a:latin typeface="DGMetaSerifScience-Regular"/>
              </a:rPr>
              <a:t>Blockhain für die Bauindustrie sinnvoll?</a:t>
            </a:r>
          </a:p>
          <a:p>
            <a:pPr marL="342900" indent="-342900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de-DE" sz="1400" dirty="0">
                <a:latin typeface="DGMetaSerifScience-Regular"/>
              </a:rPr>
              <a:t>Beantwortung der Frage</a:t>
            </a:r>
            <a:r>
              <a:rPr lang="de-DE" sz="1400" dirty="0" smtClean="0">
                <a:latin typeface="DGMetaSerifScience-Regular"/>
              </a:rPr>
              <a:t>: Soll ein </a:t>
            </a:r>
            <a:r>
              <a:rPr lang="de-DE" sz="1400" b="1" dirty="0" smtClean="0">
                <a:solidFill>
                  <a:srgbClr val="FF0000"/>
                </a:solidFill>
                <a:latin typeface="DGMetaSerifScience-Regular"/>
              </a:rPr>
              <a:t>P2P-</a:t>
            </a:r>
            <a:r>
              <a:rPr lang="de-DE" sz="1400" dirty="0" smtClean="0">
                <a:latin typeface="DGMetaSerifScience-Regular"/>
              </a:rPr>
              <a:t> oder ein </a:t>
            </a:r>
            <a:r>
              <a:rPr lang="de-DE" sz="1400" b="1" dirty="0" smtClean="0">
                <a:solidFill>
                  <a:srgbClr val="FF0000"/>
                </a:solidFill>
                <a:latin typeface="DGMetaSerifScience-Regular"/>
              </a:rPr>
              <a:t>Client/Server-Netzwerk</a:t>
            </a:r>
            <a:r>
              <a:rPr lang="de-DE" sz="1400" dirty="0" smtClean="0">
                <a:latin typeface="DGMetaSerifScience-Regular"/>
              </a:rPr>
              <a:t> verwendet werden?</a:t>
            </a:r>
          </a:p>
        </p:txBody>
      </p:sp>
    </p:spTree>
    <p:extLst>
      <p:ext uri="{BB962C8B-B14F-4D97-AF65-F5344CB8AC3E}">
        <p14:creationId xmlns:p14="http://schemas.microsoft.com/office/powerpoint/2010/main" val="14156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87972" cy="53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7"/>
          <a:stretch/>
        </p:blipFill>
        <p:spPr>
          <a:xfrm>
            <a:off x="-6350" y="953169"/>
            <a:ext cx="9169400" cy="560003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1052736"/>
            <a:ext cx="9144000" cy="646331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</a:rPr>
              <a:t>Im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irischen Standort wird eine Baumschule zur Serverfarm, Apple forstet dafür eine Ausgleichsfläche auf – inklusive Wanderweg.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3867" y="6337756"/>
            <a:ext cx="916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Quelle: https</a:t>
            </a:r>
            <a:r>
              <a:rPr lang="de-DE" sz="800" dirty="0">
                <a:solidFill>
                  <a:schemeClr val="bg1"/>
                </a:solidFill>
              </a:rPr>
              <a:t>://www.google.com/search?q=serverfarmen&amp;source=lnms&amp;tbm=isch&amp;sa=X&amp;ved=0ahUKEwiS7Iyzuf7cAhUHhxoKHed8DswQ_AUICigB&amp;biw=1920&amp;bih=963#imgrc=5zsq0rwTqrfaTM: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62" y="4725144"/>
            <a:ext cx="2853834" cy="142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17512"/>
            <a:ext cx="2200686" cy="14671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" y="4717512"/>
            <a:ext cx="3343741" cy="142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90091" y="3784192"/>
            <a:ext cx="8946405" cy="76944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BIG DATA </a:t>
            </a:r>
            <a:r>
              <a:rPr lang="de-DE" sz="4400" dirty="0" err="1" smtClean="0">
                <a:solidFill>
                  <a:schemeClr val="bg1"/>
                </a:solidFill>
              </a:rPr>
              <a:t>is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watching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you</a:t>
            </a:r>
            <a:r>
              <a:rPr lang="de-DE" sz="4400" dirty="0" smtClean="0">
                <a:solidFill>
                  <a:schemeClr val="bg1"/>
                </a:solidFill>
              </a:rPr>
              <a:t>!!!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" y="4493760"/>
            <a:ext cx="2736304" cy="20051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2"/>
          <a:stretch/>
        </p:blipFill>
        <p:spPr>
          <a:xfrm>
            <a:off x="74577" y="908720"/>
            <a:ext cx="8777432" cy="436115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75775"/>
            <a:ext cx="4514850" cy="25336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89" y="2708920"/>
            <a:ext cx="3850506" cy="38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07320" y="1556792"/>
            <a:ext cx="6624736" cy="792088"/>
            <a:chOff x="55718" y="1708644"/>
            <a:chExt cx="7919227" cy="864096"/>
          </a:xfrm>
        </p:grpSpPr>
        <p:sp>
          <p:nvSpPr>
            <p:cNvPr id="10" name="Abgerundetes Rechteck 9"/>
            <p:cNvSpPr/>
            <p:nvPr/>
          </p:nvSpPr>
          <p:spPr>
            <a:xfrm>
              <a:off x="55718" y="1708644"/>
              <a:ext cx="7919227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Abgerundetes Rechteck 3"/>
            <p:cNvSpPr/>
            <p:nvPr/>
          </p:nvSpPr>
          <p:spPr>
            <a:xfrm>
              <a:off x="173347" y="1770715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Smart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bgerundetes Rechteck 4"/>
            <p:cNvSpPr/>
            <p:nvPr/>
          </p:nvSpPr>
          <p:spPr>
            <a:xfrm>
              <a:off x="1397483" y="1770715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Adaptive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logistics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2621620" y="1770715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Financial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flows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real-time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3843176" y="1770715"/>
              <a:ext cx="1592919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Productive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maintanance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5505523" y="1770714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tracking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6727078" y="1770714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27200" y="168499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4" y="1095127"/>
            <a:ext cx="6700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3842211" y="4149080"/>
            <a:ext cx="1872208" cy="2047460"/>
            <a:chOff x="4054563" y="4437112"/>
            <a:chExt cx="1872208" cy="2047460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4054563" y="4437112"/>
              <a:ext cx="1872208" cy="1800200"/>
              <a:chOff x="3995936" y="4365104"/>
              <a:chExt cx="1872208" cy="180020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88" t="15350" r="10088" b="14036"/>
              <a:stretch/>
            </p:blipFill>
            <p:spPr>
              <a:xfrm>
                <a:off x="3995936" y="4365104"/>
                <a:ext cx="1872208" cy="1800200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50"/>
              <a:stretch/>
            </p:blipFill>
            <p:spPr>
              <a:xfrm>
                <a:off x="4248046" y="5661248"/>
                <a:ext cx="1371600" cy="469776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980" y="5490379"/>
                <a:ext cx="386966" cy="350246"/>
              </a:xfrm>
              <a:prstGeom prst="rect">
                <a:avLst/>
              </a:prstGeom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3507" y="5486125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4445313" y="6176795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Factory</a:t>
              </a:r>
              <a:endParaRPr lang="en-US" sz="14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72125" y="4976572"/>
            <a:ext cx="1152128" cy="1136077"/>
            <a:chOff x="6084477" y="5264604"/>
            <a:chExt cx="1152128" cy="1136077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6399740" y="5264604"/>
              <a:ext cx="581622" cy="821650"/>
              <a:chOff x="6399740" y="5276226"/>
              <a:chExt cx="581622" cy="821650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" t="26481" b="6319"/>
              <a:stretch/>
            </p:blipFill>
            <p:spPr>
              <a:xfrm>
                <a:off x="6399740" y="5694939"/>
                <a:ext cx="581622" cy="402937"/>
              </a:xfrm>
              <a:prstGeom prst="rect">
                <a:avLst/>
              </a:prstGeom>
            </p:spPr>
          </p:pic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058" y="5276226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1" name="Textfeld 30"/>
            <p:cNvSpPr txBox="1"/>
            <p:nvPr/>
          </p:nvSpPr>
          <p:spPr>
            <a:xfrm>
              <a:off x="6084477" y="609290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Logistics</a:t>
              </a:r>
              <a:endParaRPr lang="en-US" sz="14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2478516" y="5022970"/>
            <a:ext cx="1152128" cy="1089679"/>
            <a:chOff x="2690868" y="5311002"/>
            <a:chExt cx="1152128" cy="1089679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2990415" y="5311002"/>
              <a:ext cx="565081" cy="781902"/>
              <a:chOff x="2990415" y="5311002"/>
              <a:chExt cx="565081" cy="781902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" t="26481" b="6319"/>
              <a:stretch/>
            </p:blipFill>
            <p:spPr>
              <a:xfrm>
                <a:off x="2990415" y="5701589"/>
                <a:ext cx="565081" cy="391315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0526" y="5311002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2" name="Textfeld 31"/>
            <p:cNvSpPr txBox="1"/>
            <p:nvPr/>
          </p:nvSpPr>
          <p:spPr>
            <a:xfrm>
              <a:off x="2690868" y="609290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Logistics</a:t>
              </a:r>
              <a:endParaRPr lang="en-US" sz="1400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417585" y="5022970"/>
            <a:ext cx="1152128" cy="1092878"/>
            <a:chOff x="1629937" y="5311002"/>
            <a:chExt cx="1152128" cy="1092878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883759" y="5311002"/>
              <a:ext cx="637607" cy="781902"/>
              <a:chOff x="1883759" y="5311002"/>
              <a:chExt cx="637607" cy="781902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6" t="11989" r="5593" b="16083"/>
              <a:stretch/>
            </p:blipFill>
            <p:spPr>
              <a:xfrm>
                <a:off x="1883759" y="5710340"/>
                <a:ext cx="637607" cy="382564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6489" y="5311002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3" name="Textfeld 32"/>
            <p:cNvSpPr txBox="1"/>
            <p:nvPr/>
          </p:nvSpPr>
          <p:spPr>
            <a:xfrm>
              <a:off x="1629937" y="6096103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/>
                <a:t>Suppliers</a:t>
              </a:r>
              <a:endParaRPr lang="en-US" sz="1400" dirty="0"/>
            </a:p>
          </p:txBody>
        </p:sp>
      </p:grpSp>
      <p:sp>
        <p:nvSpPr>
          <p:cNvPr id="38" name="Rechteckiger Pfeil 37"/>
          <p:cNvSpPr/>
          <p:nvPr/>
        </p:nvSpPr>
        <p:spPr>
          <a:xfrm rot="16200000" flipV="1">
            <a:off x="4328618" y="1800187"/>
            <a:ext cx="1750081" cy="7599993"/>
          </a:xfrm>
          <a:prstGeom prst="bentArrow">
            <a:avLst>
              <a:gd name="adj1" fmla="val 16793"/>
              <a:gd name="adj2" fmla="val 19699"/>
              <a:gd name="adj3" fmla="val 32939"/>
              <a:gd name="adj4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872125" y="6136001"/>
            <a:ext cx="249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flow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6891027" y="4976572"/>
            <a:ext cx="1152128" cy="1136077"/>
            <a:chOff x="7031371" y="4976572"/>
            <a:chExt cx="1152128" cy="1136077"/>
          </a:xfrm>
        </p:grpSpPr>
        <p:sp>
          <p:nvSpPr>
            <p:cNvPr id="43" name="Textfeld 42"/>
            <p:cNvSpPr txBox="1"/>
            <p:nvPr/>
          </p:nvSpPr>
          <p:spPr>
            <a:xfrm>
              <a:off x="7031371" y="5804872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Retailer</a:t>
              </a:r>
              <a:endParaRPr lang="en-US" sz="1400" dirty="0"/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7386016" y="4976572"/>
              <a:ext cx="576064" cy="874590"/>
              <a:chOff x="7386016" y="4976572"/>
              <a:chExt cx="576064" cy="874590"/>
            </a:xfrm>
          </p:grpSpPr>
          <p:pic>
            <p:nvPicPr>
              <p:cNvPr id="42" name="Grafik 4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67" r="24504"/>
              <a:stretch/>
            </p:blipFill>
            <p:spPr>
              <a:xfrm>
                <a:off x="7386016" y="5399045"/>
                <a:ext cx="576064" cy="452117"/>
              </a:xfrm>
              <a:prstGeom prst="rect">
                <a:avLst/>
              </a:prstGeom>
            </p:spPr>
          </p:pic>
          <p:pic>
            <p:nvPicPr>
              <p:cNvPr id="44" name="Grafik 4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3952" y="4976572"/>
                <a:ext cx="386966" cy="350246"/>
              </a:xfrm>
              <a:prstGeom prst="rect">
                <a:avLst/>
              </a:prstGeom>
            </p:spPr>
          </p:pic>
        </p:grpSp>
      </p:grpSp>
      <p:sp>
        <p:nvSpPr>
          <p:cNvPr id="52" name="Freihandform 51"/>
          <p:cNvSpPr/>
          <p:nvPr/>
        </p:nvSpPr>
        <p:spPr>
          <a:xfrm>
            <a:off x="1983384" y="2343150"/>
            <a:ext cx="1800200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ihandform 52"/>
          <p:cNvSpPr/>
          <p:nvPr/>
        </p:nvSpPr>
        <p:spPr>
          <a:xfrm>
            <a:off x="3027198" y="2336408"/>
            <a:ext cx="1017108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 Verbindung mit Pfeil 54"/>
          <p:cNvCxnSpPr/>
          <p:nvPr/>
        </p:nvCxnSpPr>
        <p:spPr>
          <a:xfrm flipV="1">
            <a:off x="4287640" y="2343150"/>
            <a:ext cx="0" cy="2926951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Freihandform 56"/>
          <p:cNvSpPr/>
          <p:nvPr/>
        </p:nvSpPr>
        <p:spPr>
          <a:xfrm flipH="1">
            <a:off x="5241940" y="2356127"/>
            <a:ext cx="1205939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ihandform 57"/>
          <p:cNvSpPr/>
          <p:nvPr/>
        </p:nvSpPr>
        <p:spPr>
          <a:xfrm flipH="1">
            <a:off x="5548083" y="2363374"/>
            <a:ext cx="1827443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Gerade Verbindung mit Pfeil 58"/>
          <p:cNvCxnSpPr/>
          <p:nvPr/>
        </p:nvCxnSpPr>
        <p:spPr>
          <a:xfrm flipV="1">
            <a:off x="4935712" y="2343150"/>
            <a:ext cx="0" cy="2926951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Gewinkelte Verbindung 60"/>
          <p:cNvCxnSpPr/>
          <p:nvPr/>
        </p:nvCxnSpPr>
        <p:spPr>
          <a:xfrm rot="5400000" flipH="1" flipV="1">
            <a:off x="7368431" y="4884714"/>
            <a:ext cx="1039219" cy="432048"/>
          </a:xfrm>
          <a:prstGeom prst="bentConnector3">
            <a:avLst>
              <a:gd name="adj1" fmla="val 506"/>
            </a:avLst>
          </a:prstGeom>
          <a:noFill/>
          <a:ln w="12700"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5" name="Grafik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04" y="4079074"/>
            <a:ext cx="357108" cy="464400"/>
          </a:xfrm>
          <a:prstGeom prst="rect">
            <a:avLst/>
          </a:prstGeom>
        </p:spPr>
      </p:pic>
      <p:sp>
        <p:nvSpPr>
          <p:cNvPr id="66" name="Textfeld 65"/>
          <p:cNvSpPr txBox="1"/>
          <p:nvPr/>
        </p:nvSpPr>
        <p:spPr>
          <a:xfrm>
            <a:off x="8316416" y="40579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Final product</a:t>
            </a:r>
            <a:endParaRPr lang="en-US" sz="1400" dirty="0"/>
          </a:p>
        </p:txBody>
      </p:sp>
      <p:pic>
        <p:nvPicPr>
          <p:cNvPr id="67" name="Grafik 6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2056" y="4137036"/>
            <a:ext cx="386966" cy="350246"/>
          </a:xfrm>
          <a:prstGeom prst="rect">
            <a:avLst/>
          </a:prstGeom>
        </p:spPr>
      </p:pic>
      <p:cxnSp>
        <p:nvCxnSpPr>
          <p:cNvPr id="69" name="Gerade Verbindung mit Pfeil 68"/>
          <p:cNvCxnSpPr/>
          <p:nvPr/>
        </p:nvCxnSpPr>
        <p:spPr>
          <a:xfrm flipH="1" flipV="1">
            <a:off x="6157257" y="3612213"/>
            <a:ext cx="1275380" cy="636543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0" name="Grafik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99" y="3529554"/>
            <a:ext cx="479717" cy="479717"/>
          </a:xfrm>
          <a:prstGeom prst="rect">
            <a:avLst/>
          </a:prstGeom>
        </p:spPr>
      </p:pic>
      <p:sp>
        <p:nvSpPr>
          <p:cNvPr id="71" name="Textfeld 70"/>
          <p:cNvSpPr txBox="1"/>
          <p:nvPr/>
        </p:nvSpPr>
        <p:spPr>
          <a:xfrm>
            <a:off x="8104064" y="354979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Customer</a:t>
            </a:r>
            <a:endParaRPr lang="en-US" sz="1400" dirty="0"/>
          </a:p>
        </p:txBody>
      </p:sp>
      <p:pic>
        <p:nvPicPr>
          <p:cNvPr id="74" name="Grafik 7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9"/>
          <a:stretch/>
        </p:blipFill>
        <p:spPr>
          <a:xfrm>
            <a:off x="7757029" y="2914496"/>
            <a:ext cx="673456" cy="517029"/>
          </a:xfrm>
          <a:prstGeom prst="rect">
            <a:avLst/>
          </a:prstGeom>
        </p:spPr>
      </p:pic>
      <p:cxnSp>
        <p:nvCxnSpPr>
          <p:cNvPr id="76" name="Gerade Verbindung mit Pfeil 75"/>
          <p:cNvCxnSpPr/>
          <p:nvPr/>
        </p:nvCxnSpPr>
        <p:spPr>
          <a:xfrm flipH="1">
            <a:off x="6254706" y="3173010"/>
            <a:ext cx="1502324" cy="0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7" name="Textfeld 76"/>
          <p:cNvSpPr txBox="1"/>
          <p:nvPr/>
        </p:nvSpPr>
        <p:spPr>
          <a:xfrm>
            <a:off x="6538594" y="2686056"/>
            <a:ext cx="137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Social</a:t>
            </a:r>
            <a:r>
              <a:rPr lang="de-DE" sz="1400" dirty="0" smtClean="0"/>
              <a:t> </a:t>
            </a:r>
            <a:r>
              <a:rPr lang="de-DE" sz="1400" dirty="0" err="1" smtClean="0"/>
              <a:t>network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endParaRPr lang="en-US" sz="1400" dirty="0"/>
          </a:p>
        </p:txBody>
      </p:sp>
      <p:sp>
        <p:nvSpPr>
          <p:cNvPr id="79" name="Textfeld 78"/>
          <p:cNvSpPr txBox="1"/>
          <p:nvPr/>
        </p:nvSpPr>
        <p:spPr>
          <a:xfrm>
            <a:off x="107517" y="4972923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plattform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Wolke 79"/>
          <p:cNvSpPr/>
          <p:nvPr/>
        </p:nvSpPr>
        <p:spPr>
          <a:xfrm>
            <a:off x="2971499" y="2725539"/>
            <a:ext cx="3262508" cy="122413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Cloud </a:t>
            </a:r>
          </a:p>
          <a:p>
            <a:pPr algn="ctr"/>
            <a:r>
              <a:rPr lang="en-US" sz="3200" b="1" dirty="0" smtClean="0"/>
              <a:t>???</a:t>
            </a:r>
            <a:endParaRPr lang="en-US" sz="3200" b="1" dirty="0"/>
          </a:p>
        </p:txBody>
      </p:sp>
      <p:sp>
        <p:nvSpPr>
          <p:cNvPr id="102" name="Textfeld 101"/>
          <p:cNvSpPr txBox="1"/>
          <p:nvPr/>
        </p:nvSpPr>
        <p:spPr>
          <a:xfrm>
            <a:off x="107504" y="6061279"/>
            <a:ext cx="145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Jesus Ruiz, Fa.  Santander (2017), Blockchain Expo Europe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07320" y="1556792"/>
            <a:ext cx="6624736" cy="792088"/>
            <a:chOff x="55718" y="1708644"/>
            <a:chExt cx="7919227" cy="864096"/>
          </a:xfrm>
        </p:grpSpPr>
        <p:sp>
          <p:nvSpPr>
            <p:cNvPr id="10" name="Abgerundetes Rechteck 9"/>
            <p:cNvSpPr/>
            <p:nvPr/>
          </p:nvSpPr>
          <p:spPr>
            <a:xfrm>
              <a:off x="55718" y="1708644"/>
              <a:ext cx="7919227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Abgerundetes Rechteck 3"/>
            <p:cNvSpPr/>
            <p:nvPr/>
          </p:nvSpPr>
          <p:spPr>
            <a:xfrm>
              <a:off x="173347" y="1770715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Smart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bgerundetes Rechteck 4"/>
            <p:cNvSpPr/>
            <p:nvPr/>
          </p:nvSpPr>
          <p:spPr>
            <a:xfrm>
              <a:off x="1397483" y="1770715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Adaptive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logistics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2621620" y="1770715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Financial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flows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real-time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3843176" y="1770715"/>
              <a:ext cx="1592919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Productive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maintanance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5505523" y="1770714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tracking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6727078" y="1770714"/>
              <a:ext cx="1152128" cy="7200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27200" y="168499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4" y="1095127"/>
            <a:ext cx="6700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3842211" y="4149080"/>
            <a:ext cx="1872208" cy="2047460"/>
            <a:chOff x="4054563" y="4437112"/>
            <a:chExt cx="1872208" cy="2047460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4054563" y="4437112"/>
              <a:ext cx="1872208" cy="1800200"/>
              <a:chOff x="3995936" y="4365104"/>
              <a:chExt cx="1872208" cy="180020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88" t="15350" r="10088" b="14036"/>
              <a:stretch/>
            </p:blipFill>
            <p:spPr>
              <a:xfrm>
                <a:off x="3995936" y="4365104"/>
                <a:ext cx="1872208" cy="1800200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50"/>
              <a:stretch/>
            </p:blipFill>
            <p:spPr>
              <a:xfrm>
                <a:off x="4248046" y="5661248"/>
                <a:ext cx="1371600" cy="469776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980" y="5490379"/>
                <a:ext cx="386966" cy="350246"/>
              </a:xfrm>
              <a:prstGeom prst="rect">
                <a:avLst/>
              </a:prstGeom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3507" y="5486125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4445313" y="6176795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Factory</a:t>
              </a:r>
              <a:endParaRPr lang="en-US" sz="14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72125" y="4976572"/>
            <a:ext cx="1152128" cy="1136077"/>
            <a:chOff x="6084477" y="5264604"/>
            <a:chExt cx="1152128" cy="1136077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6399740" y="5264604"/>
              <a:ext cx="581622" cy="821650"/>
              <a:chOff x="6399740" y="5276226"/>
              <a:chExt cx="581622" cy="821650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" t="26481" b="6319"/>
              <a:stretch/>
            </p:blipFill>
            <p:spPr>
              <a:xfrm>
                <a:off x="6399740" y="5694939"/>
                <a:ext cx="581622" cy="402937"/>
              </a:xfrm>
              <a:prstGeom prst="rect">
                <a:avLst/>
              </a:prstGeom>
            </p:spPr>
          </p:pic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058" y="5276226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1" name="Textfeld 30"/>
            <p:cNvSpPr txBox="1"/>
            <p:nvPr/>
          </p:nvSpPr>
          <p:spPr>
            <a:xfrm>
              <a:off x="6084477" y="609290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Logistics</a:t>
              </a:r>
              <a:endParaRPr lang="en-US" sz="14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2478516" y="5022970"/>
            <a:ext cx="1152128" cy="1089679"/>
            <a:chOff x="2690868" y="5311002"/>
            <a:chExt cx="1152128" cy="1089679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2990415" y="5311002"/>
              <a:ext cx="565081" cy="781902"/>
              <a:chOff x="2990415" y="5311002"/>
              <a:chExt cx="565081" cy="781902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" t="26481" b="6319"/>
              <a:stretch/>
            </p:blipFill>
            <p:spPr>
              <a:xfrm>
                <a:off x="2990415" y="5701589"/>
                <a:ext cx="565081" cy="391315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0526" y="5311002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2" name="Textfeld 31"/>
            <p:cNvSpPr txBox="1"/>
            <p:nvPr/>
          </p:nvSpPr>
          <p:spPr>
            <a:xfrm>
              <a:off x="2690868" y="609290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Logistics</a:t>
              </a:r>
              <a:endParaRPr lang="en-US" sz="1400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417585" y="5022970"/>
            <a:ext cx="1152128" cy="1092878"/>
            <a:chOff x="1629937" y="5311002"/>
            <a:chExt cx="1152128" cy="1092878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883759" y="5311002"/>
              <a:ext cx="637607" cy="781902"/>
              <a:chOff x="1883759" y="5311002"/>
              <a:chExt cx="637607" cy="781902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6" t="11989" r="5593" b="16083"/>
              <a:stretch/>
            </p:blipFill>
            <p:spPr>
              <a:xfrm>
                <a:off x="1883759" y="5710340"/>
                <a:ext cx="637607" cy="382564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6489" y="5311002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3" name="Textfeld 32"/>
            <p:cNvSpPr txBox="1"/>
            <p:nvPr/>
          </p:nvSpPr>
          <p:spPr>
            <a:xfrm>
              <a:off x="1629937" y="6096103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/>
                <a:t>Suppliers</a:t>
              </a:r>
              <a:endParaRPr lang="en-US" sz="1400" dirty="0"/>
            </a:p>
          </p:txBody>
        </p:sp>
      </p:grpSp>
      <p:sp>
        <p:nvSpPr>
          <p:cNvPr id="38" name="Rechteckiger Pfeil 37"/>
          <p:cNvSpPr/>
          <p:nvPr/>
        </p:nvSpPr>
        <p:spPr>
          <a:xfrm rot="16200000" flipV="1">
            <a:off x="4328618" y="1800187"/>
            <a:ext cx="1750081" cy="7599993"/>
          </a:xfrm>
          <a:prstGeom prst="bentArrow">
            <a:avLst>
              <a:gd name="adj1" fmla="val 16793"/>
              <a:gd name="adj2" fmla="val 19699"/>
              <a:gd name="adj3" fmla="val 32939"/>
              <a:gd name="adj4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872125" y="6136001"/>
            <a:ext cx="249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flow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6891027" y="4976572"/>
            <a:ext cx="1152128" cy="1136077"/>
            <a:chOff x="7031371" y="4976572"/>
            <a:chExt cx="1152128" cy="1136077"/>
          </a:xfrm>
        </p:grpSpPr>
        <p:sp>
          <p:nvSpPr>
            <p:cNvPr id="43" name="Textfeld 42"/>
            <p:cNvSpPr txBox="1"/>
            <p:nvPr/>
          </p:nvSpPr>
          <p:spPr>
            <a:xfrm>
              <a:off x="7031371" y="5804872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Retailer</a:t>
              </a:r>
              <a:endParaRPr lang="en-US" sz="1400" dirty="0"/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7386016" y="4976572"/>
              <a:ext cx="576064" cy="874590"/>
              <a:chOff x="7386016" y="4976572"/>
              <a:chExt cx="576064" cy="874590"/>
            </a:xfrm>
          </p:grpSpPr>
          <p:pic>
            <p:nvPicPr>
              <p:cNvPr id="42" name="Grafik 4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67" r="24504"/>
              <a:stretch/>
            </p:blipFill>
            <p:spPr>
              <a:xfrm>
                <a:off x="7386016" y="5399045"/>
                <a:ext cx="576064" cy="452117"/>
              </a:xfrm>
              <a:prstGeom prst="rect">
                <a:avLst/>
              </a:prstGeom>
            </p:spPr>
          </p:pic>
          <p:pic>
            <p:nvPicPr>
              <p:cNvPr id="44" name="Grafik 4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3952" y="4976572"/>
                <a:ext cx="386966" cy="350246"/>
              </a:xfrm>
              <a:prstGeom prst="rect">
                <a:avLst/>
              </a:prstGeom>
            </p:spPr>
          </p:pic>
        </p:grpSp>
      </p:grpSp>
      <p:sp>
        <p:nvSpPr>
          <p:cNvPr id="52" name="Freihandform 51"/>
          <p:cNvSpPr/>
          <p:nvPr/>
        </p:nvSpPr>
        <p:spPr>
          <a:xfrm>
            <a:off x="1983384" y="2343150"/>
            <a:ext cx="1800200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ihandform 52"/>
          <p:cNvSpPr/>
          <p:nvPr/>
        </p:nvSpPr>
        <p:spPr>
          <a:xfrm>
            <a:off x="3027198" y="2336408"/>
            <a:ext cx="1017108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 Verbindung mit Pfeil 54"/>
          <p:cNvCxnSpPr/>
          <p:nvPr/>
        </p:nvCxnSpPr>
        <p:spPr>
          <a:xfrm flipV="1">
            <a:off x="4287640" y="2343150"/>
            <a:ext cx="0" cy="2926951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Freihandform 56"/>
          <p:cNvSpPr/>
          <p:nvPr/>
        </p:nvSpPr>
        <p:spPr>
          <a:xfrm flipH="1">
            <a:off x="5241940" y="2356127"/>
            <a:ext cx="1205939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ihandform 57"/>
          <p:cNvSpPr/>
          <p:nvPr/>
        </p:nvSpPr>
        <p:spPr>
          <a:xfrm flipH="1">
            <a:off x="5548083" y="2363374"/>
            <a:ext cx="1827443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Gerade Verbindung mit Pfeil 58"/>
          <p:cNvCxnSpPr/>
          <p:nvPr/>
        </p:nvCxnSpPr>
        <p:spPr>
          <a:xfrm flipV="1">
            <a:off x="4935712" y="2343150"/>
            <a:ext cx="0" cy="2926951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Gewinkelte Verbindung 60"/>
          <p:cNvCxnSpPr/>
          <p:nvPr/>
        </p:nvCxnSpPr>
        <p:spPr>
          <a:xfrm rot="5400000" flipH="1" flipV="1">
            <a:off x="7368431" y="4884714"/>
            <a:ext cx="1039219" cy="432048"/>
          </a:xfrm>
          <a:prstGeom prst="bentConnector3">
            <a:avLst>
              <a:gd name="adj1" fmla="val 506"/>
            </a:avLst>
          </a:prstGeom>
          <a:noFill/>
          <a:ln w="12700"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5" name="Grafik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04" y="4079074"/>
            <a:ext cx="357108" cy="464400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2056" y="4137036"/>
            <a:ext cx="386966" cy="350246"/>
          </a:xfrm>
          <a:prstGeom prst="rect">
            <a:avLst/>
          </a:prstGeom>
        </p:spPr>
      </p:pic>
      <p:cxnSp>
        <p:nvCxnSpPr>
          <p:cNvPr id="69" name="Gerade Verbindung mit Pfeil 68"/>
          <p:cNvCxnSpPr/>
          <p:nvPr/>
        </p:nvCxnSpPr>
        <p:spPr>
          <a:xfrm flipH="1" flipV="1">
            <a:off x="6157257" y="3612213"/>
            <a:ext cx="1275380" cy="636543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0" name="Grafik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99" y="3529554"/>
            <a:ext cx="479717" cy="479717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9"/>
          <a:stretch/>
        </p:blipFill>
        <p:spPr>
          <a:xfrm>
            <a:off x="7757029" y="2914496"/>
            <a:ext cx="673456" cy="517029"/>
          </a:xfrm>
          <a:prstGeom prst="rect">
            <a:avLst/>
          </a:prstGeom>
        </p:spPr>
      </p:pic>
      <p:cxnSp>
        <p:nvCxnSpPr>
          <p:cNvPr id="76" name="Gerade Verbindung mit Pfeil 75"/>
          <p:cNvCxnSpPr/>
          <p:nvPr/>
        </p:nvCxnSpPr>
        <p:spPr>
          <a:xfrm flipH="1">
            <a:off x="6254706" y="3173010"/>
            <a:ext cx="1502324" cy="0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7" name="Textfeld 76"/>
          <p:cNvSpPr txBox="1"/>
          <p:nvPr/>
        </p:nvSpPr>
        <p:spPr>
          <a:xfrm>
            <a:off x="6538594" y="2686056"/>
            <a:ext cx="137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Social</a:t>
            </a:r>
            <a:r>
              <a:rPr lang="de-DE" sz="1400" dirty="0" smtClean="0"/>
              <a:t> </a:t>
            </a:r>
            <a:r>
              <a:rPr lang="de-DE" sz="1400" dirty="0" err="1" smtClean="0"/>
              <a:t>network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endParaRPr lang="en-US" sz="1400" dirty="0"/>
          </a:p>
        </p:txBody>
      </p:sp>
      <p:sp>
        <p:nvSpPr>
          <p:cNvPr id="79" name="Textfeld 78"/>
          <p:cNvSpPr txBox="1"/>
          <p:nvPr/>
        </p:nvSpPr>
        <p:spPr>
          <a:xfrm>
            <a:off x="107517" y="4972923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plattform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ierrahmen 79"/>
          <p:cNvSpPr/>
          <p:nvPr/>
        </p:nvSpPr>
        <p:spPr>
          <a:xfrm>
            <a:off x="3112281" y="2740195"/>
            <a:ext cx="3075107" cy="1079076"/>
          </a:xfrm>
          <a:prstGeom prst="plaqu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43" y="2927645"/>
            <a:ext cx="360000" cy="360000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1" y="3308236"/>
            <a:ext cx="360000" cy="3600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13" y="2976441"/>
            <a:ext cx="360000" cy="360000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41" y="3357032"/>
            <a:ext cx="360000" cy="360000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24" y="2951650"/>
            <a:ext cx="360000" cy="360000"/>
          </a:xfrm>
          <a:prstGeom prst="rect">
            <a:avLst/>
          </a:prstGeom>
        </p:spPr>
      </p:pic>
      <p:pic>
        <p:nvPicPr>
          <p:cNvPr id="96" name="Grafik 9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52" y="3332241"/>
            <a:ext cx="360000" cy="36000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34" y="2953861"/>
            <a:ext cx="360000" cy="360000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62" y="3334452"/>
            <a:ext cx="360000" cy="360000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28" y="3007466"/>
            <a:ext cx="360000" cy="360000"/>
          </a:xfrm>
          <a:prstGeom prst="rect">
            <a:avLst/>
          </a:prstGeom>
        </p:spPr>
      </p:pic>
      <p:pic>
        <p:nvPicPr>
          <p:cNvPr id="100" name="Grafik 9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13" y="3257450"/>
            <a:ext cx="360000" cy="360000"/>
          </a:xfrm>
          <a:prstGeom prst="rect">
            <a:avLst/>
          </a:prstGeom>
        </p:spPr>
      </p:pic>
      <p:sp>
        <p:nvSpPr>
          <p:cNvPr id="102" name="Textfeld 101"/>
          <p:cNvSpPr txBox="1"/>
          <p:nvPr/>
        </p:nvSpPr>
        <p:spPr>
          <a:xfrm>
            <a:off x="107504" y="6061279"/>
            <a:ext cx="145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Jesus Ruiz, Fa.  Santander (2017), Blockchain Expo Europe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Grafik 10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20" y="2892658"/>
            <a:ext cx="360000" cy="360000"/>
          </a:xfrm>
          <a:prstGeom prst="rect">
            <a:avLst/>
          </a:prstGeom>
        </p:spPr>
      </p:pic>
      <p:sp>
        <p:nvSpPr>
          <p:cNvPr id="73" name="Textfeld 72"/>
          <p:cNvSpPr txBox="1"/>
          <p:nvPr/>
        </p:nvSpPr>
        <p:spPr>
          <a:xfrm>
            <a:off x="8316416" y="40579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Final product</a:t>
            </a:r>
            <a:endParaRPr lang="en-US" sz="1400" dirty="0"/>
          </a:p>
        </p:txBody>
      </p:sp>
      <p:sp>
        <p:nvSpPr>
          <p:cNvPr id="75" name="Textfeld 74"/>
          <p:cNvSpPr txBox="1"/>
          <p:nvPr/>
        </p:nvSpPr>
        <p:spPr>
          <a:xfrm>
            <a:off x="8104064" y="354979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Customer</a:t>
            </a:r>
            <a:endParaRPr lang="en-US" sz="1400" dirty="0"/>
          </a:p>
        </p:txBody>
      </p:sp>
      <p:sp>
        <p:nvSpPr>
          <p:cNvPr id="72" name="Textfeld 71"/>
          <p:cNvSpPr txBox="1"/>
          <p:nvPr/>
        </p:nvSpPr>
        <p:spPr>
          <a:xfrm>
            <a:off x="929403" y="3013812"/>
            <a:ext cx="213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4.44444E-6 -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327200" y="168499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4" y="1095127"/>
            <a:ext cx="6700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3842211" y="4149080"/>
            <a:ext cx="1872208" cy="2047460"/>
            <a:chOff x="4054563" y="4437112"/>
            <a:chExt cx="1872208" cy="2047460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4054563" y="4437112"/>
              <a:ext cx="1872208" cy="1800200"/>
              <a:chOff x="3995936" y="4365104"/>
              <a:chExt cx="1872208" cy="180020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88" t="15350" r="10088" b="14036"/>
              <a:stretch/>
            </p:blipFill>
            <p:spPr>
              <a:xfrm>
                <a:off x="3995936" y="4365104"/>
                <a:ext cx="1872208" cy="1800200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50"/>
              <a:stretch/>
            </p:blipFill>
            <p:spPr>
              <a:xfrm>
                <a:off x="4248046" y="5661248"/>
                <a:ext cx="1371600" cy="469776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980" y="5490379"/>
                <a:ext cx="386966" cy="350246"/>
              </a:xfrm>
              <a:prstGeom prst="rect">
                <a:avLst/>
              </a:prstGeom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3507" y="5486125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4445313" y="6176795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Factory</a:t>
              </a:r>
              <a:endParaRPr lang="en-US" sz="14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872125" y="4976572"/>
            <a:ext cx="1152128" cy="1136077"/>
            <a:chOff x="6084477" y="5264604"/>
            <a:chExt cx="1152128" cy="1136077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6399740" y="5264604"/>
              <a:ext cx="581622" cy="821650"/>
              <a:chOff x="6399740" y="5276226"/>
              <a:chExt cx="581622" cy="821650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" t="26481" b="6319"/>
              <a:stretch/>
            </p:blipFill>
            <p:spPr>
              <a:xfrm>
                <a:off x="6399740" y="5694939"/>
                <a:ext cx="581622" cy="402937"/>
              </a:xfrm>
              <a:prstGeom prst="rect">
                <a:avLst/>
              </a:prstGeom>
            </p:spPr>
          </p:pic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058" y="5276226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1" name="Textfeld 30"/>
            <p:cNvSpPr txBox="1"/>
            <p:nvPr/>
          </p:nvSpPr>
          <p:spPr>
            <a:xfrm>
              <a:off x="6084477" y="609290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Logistics</a:t>
              </a:r>
              <a:endParaRPr lang="en-US" sz="14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2478516" y="5022970"/>
            <a:ext cx="1152128" cy="1089679"/>
            <a:chOff x="2690868" y="5311002"/>
            <a:chExt cx="1152128" cy="1089679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2990415" y="5311002"/>
              <a:ext cx="565081" cy="781902"/>
              <a:chOff x="2990415" y="5311002"/>
              <a:chExt cx="565081" cy="781902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" t="26481" b="6319"/>
              <a:stretch/>
            </p:blipFill>
            <p:spPr>
              <a:xfrm>
                <a:off x="2990415" y="5701589"/>
                <a:ext cx="565081" cy="391315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0526" y="5311002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2" name="Textfeld 31"/>
            <p:cNvSpPr txBox="1"/>
            <p:nvPr/>
          </p:nvSpPr>
          <p:spPr>
            <a:xfrm>
              <a:off x="2690868" y="609290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Logistics</a:t>
              </a:r>
              <a:endParaRPr lang="en-US" sz="1400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417585" y="5022970"/>
            <a:ext cx="1152128" cy="1092878"/>
            <a:chOff x="1629937" y="5311002"/>
            <a:chExt cx="1152128" cy="1092878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883759" y="5311002"/>
              <a:ext cx="637607" cy="781902"/>
              <a:chOff x="1883759" y="5311002"/>
              <a:chExt cx="637607" cy="781902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6" t="11989" r="5593" b="16083"/>
              <a:stretch/>
            </p:blipFill>
            <p:spPr>
              <a:xfrm>
                <a:off x="1883759" y="5710340"/>
                <a:ext cx="637607" cy="382564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6489" y="5311002"/>
                <a:ext cx="386966" cy="350246"/>
              </a:xfrm>
              <a:prstGeom prst="rect">
                <a:avLst/>
              </a:prstGeom>
            </p:spPr>
          </p:pic>
        </p:grpSp>
        <p:sp>
          <p:nvSpPr>
            <p:cNvPr id="33" name="Textfeld 32"/>
            <p:cNvSpPr txBox="1"/>
            <p:nvPr/>
          </p:nvSpPr>
          <p:spPr>
            <a:xfrm>
              <a:off x="1629937" y="6096103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/>
                <a:t>Suppliers</a:t>
              </a:r>
              <a:endParaRPr lang="en-US" sz="1400" dirty="0"/>
            </a:p>
          </p:txBody>
        </p:sp>
      </p:grpSp>
      <p:sp>
        <p:nvSpPr>
          <p:cNvPr id="38" name="Rechteckiger Pfeil 37"/>
          <p:cNvSpPr/>
          <p:nvPr/>
        </p:nvSpPr>
        <p:spPr>
          <a:xfrm rot="16200000" flipV="1">
            <a:off x="4328618" y="1800187"/>
            <a:ext cx="1750081" cy="7599993"/>
          </a:xfrm>
          <a:prstGeom prst="bentArrow">
            <a:avLst>
              <a:gd name="adj1" fmla="val 16793"/>
              <a:gd name="adj2" fmla="val 19699"/>
              <a:gd name="adj3" fmla="val 32939"/>
              <a:gd name="adj4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872125" y="6136001"/>
            <a:ext cx="249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flow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6891027" y="4976572"/>
            <a:ext cx="1152128" cy="1136077"/>
            <a:chOff x="7031371" y="4976572"/>
            <a:chExt cx="1152128" cy="1136077"/>
          </a:xfrm>
        </p:grpSpPr>
        <p:sp>
          <p:nvSpPr>
            <p:cNvPr id="43" name="Textfeld 42"/>
            <p:cNvSpPr txBox="1"/>
            <p:nvPr/>
          </p:nvSpPr>
          <p:spPr>
            <a:xfrm>
              <a:off x="7031371" y="5804872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/>
                <a:t>Retailer</a:t>
              </a:r>
              <a:endParaRPr lang="en-US" sz="1400" dirty="0"/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7386016" y="4976572"/>
              <a:ext cx="576064" cy="874590"/>
              <a:chOff x="7386016" y="4976572"/>
              <a:chExt cx="576064" cy="874590"/>
            </a:xfrm>
          </p:grpSpPr>
          <p:pic>
            <p:nvPicPr>
              <p:cNvPr id="42" name="Grafik 4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67" r="24504"/>
              <a:stretch/>
            </p:blipFill>
            <p:spPr>
              <a:xfrm>
                <a:off x="7386016" y="5399045"/>
                <a:ext cx="576064" cy="452117"/>
              </a:xfrm>
              <a:prstGeom prst="rect">
                <a:avLst/>
              </a:prstGeom>
            </p:spPr>
          </p:pic>
          <p:pic>
            <p:nvPicPr>
              <p:cNvPr id="44" name="Grafik 43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3952" y="4976572"/>
                <a:ext cx="386966" cy="350246"/>
              </a:xfrm>
              <a:prstGeom prst="rect">
                <a:avLst/>
              </a:prstGeom>
            </p:spPr>
          </p:pic>
        </p:grpSp>
      </p:grpSp>
      <p:sp>
        <p:nvSpPr>
          <p:cNvPr id="52" name="Freihandform 51"/>
          <p:cNvSpPr/>
          <p:nvPr/>
        </p:nvSpPr>
        <p:spPr>
          <a:xfrm>
            <a:off x="1983384" y="2343150"/>
            <a:ext cx="1800200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ihandform 52"/>
          <p:cNvSpPr/>
          <p:nvPr/>
        </p:nvSpPr>
        <p:spPr>
          <a:xfrm>
            <a:off x="3027198" y="2336408"/>
            <a:ext cx="1017108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 Verbindung mit Pfeil 54"/>
          <p:cNvCxnSpPr/>
          <p:nvPr/>
        </p:nvCxnSpPr>
        <p:spPr>
          <a:xfrm flipV="1">
            <a:off x="4287640" y="2343150"/>
            <a:ext cx="0" cy="2926951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Freihandform 56"/>
          <p:cNvSpPr/>
          <p:nvPr/>
        </p:nvSpPr>
        <p:spPr>
          <a:xfrm flipH="1">
            <a:off x="5241940" y="2356127"/>
            <a:ext cx="1205939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ihandform 57"/>
          <p:cNvSpPr/>
          <p:nvPr/>
        </p:nvSpPr>
        <p:spPr>
          <a:xfrm flipH="1">
            <a:off x="5548083" y="2363374"/>
            <a:ext cx="1827443" cy="2559050"/>
          </a:xfrm>
          <a:custGeom>
            <a:avLst/>
            <a:gdLst>
              <a:gd name="connsiteX0" fmla="*/ 0 w 1447800"/>
              <a:gd name="connsiteY0" fmla="*/ 2559050 h 2559050"/>
              <a:gd name="connsiteX1" fmla="*/ 1447800 w 1447800"/>
              <a:gd name="connsiteY1" fmla="*/ 1758950 h 2559050"/>
              <a:gd name="connsiteX2" fmla="*/ 1447800 w 1447800"/>
              <a:gd name="connsiteY2" fmla="*/ 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559050">
                <a:moveTo>
                  <a:pt x="0" y="2559050"/>
                </a:moveTo>
                <a:lnTo>
                  <a:pt x="1447800" y="1758950"/>
                </a:lnTo>
                <a:lnTo>
                  <a:pt x="1447800" y="0"/>
                </a:lnTo>
              </a:path>
            </a:pathLst>
          </a:cu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Gerade Verbindung mit Pfeil 58"/>
          <p:cNvCxnSpPr/>
          <p:nvPr/>
        </p:nvCxnSpPr>
        <p:spPr>
          <a:xfrm flipV="1">
            <a:off x="4935712" y="2343150"/>
            <a:ext cx="0" cy="2926951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Gewinkelte Verbindung 60"/>
          <p:cNvCxnSpPr/>
          <p:nvPr/>
        </p:nvCxnSpPr>
        <p:spPr>
          <a:xfrm rot="5400000" flipH="1" flipV="1">
            <a:off x="7368431" y="4884714"/>
            <a:ext cx="1039219" cy="432048"/>
          </a:xfrm>
          <a:prstGeom prst="bentConnector3">
            <a:avLst>
              <a:gd name="adj1" fmla="val 506"/>
            </a:avLst>
          </a:prstGeom>
          <a:noFill/>
          <a:ln w="12700"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5" name="Grafik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04" y="4079074"/>
            <a:ext cx="357108" cy="464400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2056" y="4137036"/>
            <a:ext cx="386966" cy="350246"/>
          </a:xfrm>
          <a:prstGeom prst="rect">
            <a:avLst/>
          </a:prstGeom>
        </p:spPr>
      </p:pic>
      <p:cxnSp>
        <p:nvCxnSpPr>
          <p:cNvPr id="69" name="Gerade Verbindung mit Pfeil 68"/>
          <p:cNvCxnSpPr/>
          <p:nvPr/>
        </p:nvCxnSpPr>
        <p:spPr>
          <a:xfrm flipH="1" flipV="1">
            <a:off x="6157257" y="3612213"/>
            <a:ext cx="1275380" cy="636543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0" name="Grafik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99" y="3529554"/>
            <a:ext cx="479717" cy="479717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9"/>
          <a:stretch/>
        </p:blipFill>
        <p:spPr>
          <a:xfrm>
            <a:off x="7757029" y="2914496"/>
            <a:ext cx="673456" cy="517029"/>
          </a:xfrm>
          <a:prstGeom prst="rect">
            <a:avLst/>
          </a:prstGeom>
        </p:spPr>
      </p:pic>
      <p:cxnSp>
        <p:nvCxnSpPr>
          <p:cNvPr id="76" name="Gerade Verbindung mit Pfeil 75"/>
          <p:cNvCxnSpPr/>
          <p:nvPr/>
        </p:nvCxnSpPr>
        <p:spPr>
          <a:xfrm flipH="1">
            <a:off x="6254706" y="3173010"/>
            <a:ext cx="1502324" cy="0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7" name="Textfeld 76"/>
          <p:cNvSpPr txBox="1"/>
          <p:nvPr/>
        </p:nvSpPr>
        <p:spPr>
          <a:xfrm>
            <a:off x="6538594" y="2686056"/>
            <a:ext cx="137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Social</a:t>
            </a:r>
            <a:r>
              <a:rPr lang="de-DE" sz="1400" dirty="0" smtClean="0"/>
              <a:t> </a:t>
            </a:r>
            <a:r>
              <a:rPr lang="de-DE" sz="1400" dirty="0" err="1" smtClean="0"/>
              <a:t>network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endParaRPr lang="en-US" sz="1400" dirty="0"/>
          </a:p>
        </p:txBody>
      </p:sp>
      <p:sp>
        <p:nvSpPr>
          <p:cNvPr id="79" name="Textfeld 78"/>
          <p:cNvSpPr txBox="1"/>
          <p:nvPr/>
        </p:nvSpPr>
        <p:spPr>
          <a:xfrm>
            <a:off x="107517" y="4972923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plattform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28898" y="2608430"/>
            <a:ext cx="213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07504" y="6061279"/>
            <a:ext cx="145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Et al. Jesus Ruiz, Fa.  Santander (2017), Blockchain Expo Europe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407319" y="1556792"/>
            <a:ext cx="7653553" cy="792088"/>
            <a:chOff x="1407319" y="1556792"/>
            <a:chExt cx="7653553" cy="792088"/>
          </a:xfrm>
        </p:grpSpPr>
        <p:sp>
          <p:nvSpPr>
            <p:cNvPr id="10" name="Abgerundetes Rechteck 9"/>
            <p:cNvSpPr/>
            <p:nvPr/>
          </p:nvSpPr>
          <p:spPr>
            <a:xfrm>
              <a:off x="1407319" y="1556792"/>
              <a:ext cx="7653553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Abgerundetes Rechteck 3"/>
            <p:cNvSpPr/>
            <p:nvPr/>
          </p:nvSpPr>
          <p:spPr>
            <a:xfrm>
              <a:off x="1505721" y="1613690"/>
              <a:ext cx="963799" cy="66007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Smart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bgerundetes Rechteck 4"/>
            <p:cNvSpPr/>
            <p:nvPr/>
          </p:nvSpPr>
          <p:spPr>
            <a:xfrm>
              <a:off x="2529758" y="1613690"/>
              <a:ext cx="963799" cy="66007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Adaptive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logistics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553795" y="1613690"/>
              <a:ext cx="963799" cy="66007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Financial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flows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real-time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4575673" y="1613690"/>
              <a:ext cx="1332538" cy="66007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Productive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maintanance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5966290" y="1613690"/>
              <a:ext cx="963799" cy="66007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tracking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6988168" y="1613690"/>
              <a:ext cx="963799" cy="66007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8010046" y="1613689"/>
              <a:ext cx="963799" cy="66007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BIM &amp; RFID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8316416" y="40579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Final product</a:t>
            </a:r>
            <a:endParaRPr lang="en-US" sz="1400" dirty="0"/>
          </a:p>
        </p:txBody>
      </p:sp>
      <p:sp>
        <p:nvSpPr>
          <p:cNvPr id="87" name="Textfeld 86"/>
          <p:cNvSpPr txBox="1"/>
          <p:nvPr/>
        </p:nvSpPr>
        <p:spPr>
          <a:xfrm>
            <a:off x="8104064" y="354979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Customer</a:t>
            </a:r>
            <a:endParaRPr lang="en-US" sz="14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8" y="3114081"/>
            <a:ext cx="1175093" cy="1175093"/>
          </a:xfrm>
          <a:prstGeom prst="rect">
            <a:avLst/>
          </a:prstGeom>
        </p:spPr>
      </p:pic>
      <p:sp>
        <p:nvSpPr>
          <p:cNvPr id="89" name="Textfeld 88"/>
          <p:cNvSpPr txBox="1"/>
          <p:nvPr/>
        </p:nvSpPr>
        <p:spPr>
          <a:xfrm>
            <a:off x="62979" y="3311032"/>
            <a:ext cx="1195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 </a:t>
            </a:r>
            <a:r>
              <a:rPr lang="de-DE" sz="1400" dirty="0" err="1" smtClean="0"/>
              <a:t>Construction</a:t>
            </a:r>
            <a:r>
              <a:rPr lang="de-DE" sz="1400" dirty="0" smtClean="0"/>
              <a:t> </a:t>
            </a:r>
            <a:r>
              <a:rPr lang="de-DE" sz="1400" dirty="0" err="1" smtClean="0"/>
              <a:t>industry</a:t>
            </a:r>
            <a:endParaRPr lang="en-US" sz="1400" dirty="0"/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2123728" y="3429000"/>
            <a:ext cx="794679" cy="0"/>
          </a:xfrm>
          <a:prstGeom prst="straightConnector1">
            <a:avLst/>
          </a:prstGeom>
          <a:noFill/>
          <a:ln>
            <a:solidFill>
              <a:srgbClr val="484848"/>
            </a:solidFill>
            <a:round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5" name="Grafik 8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9151">
            <a:off x="2197573" y="3617708"/>
            <a:ext cx="386966" cy="350246"/>
          </a:xfrm>
          <a:prstGeom prst="rect">
            <a:avLst/>
          </a:prstGeom>
        </p:spPr>
      </p:pic>
      <p:sp>
        <p:nvSpPr>
          <p:cNvPr id="78" name="Zierrahmen 77"/>
          <p:cNvSpPr/>
          <p:nvPr/>
        </p:nvSpPr>
        <p:spPr>
          <a:xfrm>
            <a:off x="3112281" y="2740195"/>
            <a:ext cx="3075107" cy="1079076"/>
          </a:xfrm>
          <a:prstGeom prst="plaqu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fik 8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43" y="2927645"/>
            <a:ext cx="360000" cy="360000"/>
          </a:xfrm>
          <a:prstGeom prst="rect">
            <a:avLst/>
          </a:prstGeom>
        </p:spPr>
      </p:pic>
      <p:pic>
        <p:nvPicPr>
          <p:cNvPr id="83" name="Grafik 8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1" y="3308236"/>
            <a:ext cx="360000" cy="360000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13" y="2976441"/>
            <a:ext cx="360000" cy="360000"/>
          </a:xfrm>
          <a:prstGeom prst="rect">
            <a:avLst/>
          </a:prstGeom>
        </p:spPr>
      </p:pic>
      <p:pic>
        <p:nvPicPr>
          <p:cNvPr id="90" name="Grafik 8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41" y="3357032"/>
            <a:ext cx="360000" cy="360000"/>
          </a:xfrm>
          <a:prstGeom prst="rect">
            <a:avLst/>
          </a:prstGeom>
        </p:spPr>
      </p:pic>
      <p:pic>
        <p:nvPicPr>
          <p:cNvPr id="101" name="Grafik 10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24" y="2951650"/>
            <a:ext cx="360000" cy="360000"/>
          </a:xfrm>
          <a:prstGeom prst="rect">
            <a:avLst/>
          </a:prstGeom>
        </p:spPr>
      </p:pic>
      <p:pic>
        <p:nvPicPr>
          <p:cNvPr id="104" name="Grafik 10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52" y="3332241"/>
            <a:ext cx="360000" cy="360000"/>
          </a:xfrm>
          <a:prstGeom prst="rect">
            <a:avLst/>
          </a:prstGeom>
        </p:spPr>
      </p:pic>
      <p:pic>
        <p:nvPicPr>
          <p:cNvPr id="105" name="Grafik 10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34" y="2953861"/>
            <a:ext cx="360000" cy="360000"/>
          </a:xfrm>
          <a:prstGeom prst="rect">
            <a:avLst/>
          </a:prstGeom>
        </p:spPr>
      </p:pic>
      <p:pic>
        <p:nvPicPr>
          <p:cNvPr id="106" name="Grafik 10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62" y="3334452"/>
            <a:ext cx="360000" cy="360000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28" y="3007466"/>
            <a:ext cx="360000" cy="360000"/>
          </a:xfrm>
          <a:prstGeom prst="rect">
            <a:avLst/>
          </a:prstGeom>
        </p:spPr>
      </p:pic>
      <p:pic>
        <p:nvPicPr>
          <p:cNvPr id="108" name="Grafik 10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13" y="3257450"/>
            <a:ext cx="360000" cy="360000"/>
          </a:xfrm>
          <a:prstGeom prst="rect">
            <a:avLst/>
          </a:prstGeom>
        </p:spPr>
      </p:pic>
      <p:pic>
        <p:nvPicPr>
          <p:cNvPr id="109" name="Grafik 10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20" y="289265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467544" y="1095127"/>
            <a:ext cx="476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70632" y="6311877"/>
            <a:ext cx="3820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Texas Instruments, The Internet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Things,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Eckige Klammer links/rechts 74"/>
          <p:cNvSpPr/>
          <p:nvPr/>
        </p:nvSpPr>
        <p:spPr>
          <a:xfrm>
            <a:off x="3143024" y="1700808"/>
            <a:ext cx="2826280" cy="2108227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&amp; Home Automation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 temp 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appliances</a:t>
            </a:r>
          </a:p>
        </p:txBody>
      </p:sp>
      <p:sp>
        <p:nvSpPr>
          <p:cNvPr id="85" name="Eckige Klammer links/rechts 84"/>
          <p:cNvSpPr/>
          <p:nvPr/>
        </p:nvSpPr>
        <p:spPr>
          <a:xfrm>
            <a:off x="6062740" y="1700808"/>
            <a:ext cx="2826280" cy="2108227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Smart Cities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E-meters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street lights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leak detection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Surveillance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cameras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system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6" name="Eckige Klammer links/rechts 85"/>
          <p:cNvSpPr/>
          <p:nvPr/>
        </p:nvSpPr>
        <p:spPr>
          <a:xfrm>
            <a:off x="223308" y="1700808"/>
            <a:ext cx="2826280" cy="2108227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Wearables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tracking</a:t>
            </a:r>
          </a:p>
        </p:txBody>
      </p:sp>
      <p:sp>
        <p:nvSpPr>
          <p:cNvPr id="87" name="Eckige Klammer links/rechts 86"/>
          <p:cNvSpPr/>
          <p:nvPr/>
        </p:nvSpPr>
        <p:spPr>
          <a:xfrm>
            <a:off x="6063186" y="4077072"/>
            <a:ext cx="2826280" cy="2109600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Infotainment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Telemetry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C2C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C2I</a:t>
            </a:r>
          </a:p>
        </p:txBody>
      </p:sp>
      <p:sp>
        <p:nvSpPr>
          <p:cNvPr id="88" name="Eckige Klammer links/rechts 87"/>
          <p:cNvSpPr/>
          <p:nvPr/>
        </p:nvSpPr>
        <p:spPr>
          <a:xfrm>
            <a:off x="3143024" y="4080570"/>
            <a:ext cx="2826280" cy="2109600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Health Care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Ambulance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telemetry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asset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Eckige Klammer links/rechts 88"/>
          <p:cNvSpPr/>
          <p:nvPr/>
        </p:nvSpPr>
        <p:spPr>
          <a:xfrm>
            <a:off x="179512" y="4077072"/>
            <a:ext cx="2826280" cy="2109600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Smart Manufacturing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time inventory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Firmware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996952"/>
            <a:ext cx="1443937" cy="728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083" y="2921822"/>
            <a:ext cx="1107081" cy="728432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783" y="3330097"/>
            <a:ext cx="1601337" cy="42425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1" y="5373216"/>
            <a:ext cx="1182740" cy="72223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219" y="4897233"/>
            <a:ext cx="866686" cy="1198213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783" y="5383643"/>
            <a:ext cx="1604787" cy="8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467544" y="1095127"/>
            <a:ext cx="476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70632" y="6311877"/>
            <a:ext cx="3820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Texas Instruments, The Internet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Things,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Eckige Klammer links/rechts 74"/>
          <p:cNvSpPr/>
          <p:nvPr/>
        </p:nvSpPr>
        <p:spPr>
          <a:xfrm>
            <a:off x="3143024" y="1700808"/>
            <a:ext cx="2826280" cy="2108227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&amp; Home Automation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 temp 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appliances</a:t>
            </a:r>
          </a:p>
        </p:txBody>
      </p:sp>
      <p:sp>
        <p:nvSpPr>
          <p:cNvPr id="85" name="Eckige Klammer links/rechts 84"/>
          <p:cNvSpPr/>
          <p:nvPr/>
        </p:nvSpPr>
        <p:spPr>
          <a:xfrm>
            <a:off x="6062740" y="1700808"/>
            <a:ext cx="2826280" cy="2108227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Smart Cities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E-meters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street lights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leak detection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Surveillance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cameras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system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6" name="Eckige Klammer links/rechts 85"/>
          <p:cNvSpPr/>
          <p:nvPr/>
        </p:nvSpPr>
        <p:spPr>
          <a:xfrm>
            <a:off x="223308" y="1700808"/>
            <a:ext cx="2826280" cy="2108227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Wearables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tracking</a:t>
            </a:r>
          </a:p>
        </p:txBody>
      </p:sp>
      <p:sp>
        <p:nvSpPr>
          <p:cNvPr id="87" name="Eckige Klammer links/rechts 86"/>
          <p:cNvSpPr/>
          <p:nvPr/>
        </p:nvSpPr>
        <p:spPr>
          <a:xfrm>
            <a:off x="6063186" y="4077072"/>
            <a:ext cx="2826280" cy="2109600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Infotainment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Telemetry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C2C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C2I</a:t>
            </a:r>
          </a:p>
        </p:txBody>
      </p:sp>
      <p:sp>
        <p:nvSpPr>
          <p:cNvPr id="88" name="Eckige Klammer links/rechts 87"/>
          <p:cNvSpPr/>
          <p:nvPr/>
        </p:nvSpPr>
        <p:spPr>
          <a:xfrm>
            <a:off x="3143024" y="4080570"/>
            <a:ext cx="2826280" cy="2109600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Health Care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Ambulance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telemetry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asset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Eckige Klammer links/rechts 88"/>
          <p:cNvSpPr/>
          <p:nvPr/>
        </p:nvSpPr>
        <p:spPr>
          <a:xfrm>
            <a:off x="179512" y="4077072"/>
            <a:ext cx="2826280" cy="2109600"/>
          </a:xfrm>
          <a:prstGeom prst="bracketPair">
            <a:avLst>
              <a:gd name="adj" fmla="val 13728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Smart Manufacturing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time inventory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Asset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Firmware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996952"/>
            <a:ext cx="1443937" cy="7284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083" y="2921822"/>
            <a:ext cx="1107081" cy="728432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783" y="3330097"/>
            <a:ext cx="1601337" cy="424257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1" y="5373216"/>
            <a:ext cx="1182740" cy="72223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219" y="4897233"/>
            <a:ext cx="866686" cy="1198213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783" y="5383643"/>
            <a:ext cx="1604787" cy="816490"/>
          </a:xfrm>
          <a:prstGeom prst="rect">
            <a:avLst/>
          </a:prstGeom>
        </p:spPr>
      </p:pic>
      <p:sp>
        <p:nvSpPr>
          <p:cNvPr id="23" name="Eckige Klammer links/rechts 22"/>
          <p:cNvSpPr/>
          <p:nvPr/>
        </p:nvSpPr>
        <p:spPr>
          <a:xfrm>
            <a:off x="2322696" y="2768800"/>
            <a:ext cx="4748751" cy="2357428"/>
          </a:xfrm>
          <a:prstGeom prst="bracketPair">
            <a:avLst/>
          </a:prstGeom>
          <a:solidFill>
            <a:schemeClr val="bg1">
              <a:lumMod val="85000"/>
              <a:alpha val="93000"/>
            </a:schemeClr>
          </a:solidFill>
          <a:ln w="38100">
            <a:solidFill>
              <a:srgbClr val="484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What´s going on with </a:t>
            </a:r>
            <a:r>
              <a:rPr lang="en-US" b="1" dirty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Construction Industry</a:t>
            </a:r>
            <a:r>
              <a:rPr lang="en-US" b="1" dirty="0" smtClean="0"/>
              <a:t> </a:t>
            </a:r>
            <a:r>
              <a:rPr lang="en-US" b="1" dirty="0"/>
              <a:t>and the </a:t>
            </a:r>
            <a:r>
              <a:rPr lang="en-US" b="1" dirty="0">
                <a:solidFill>
                  <a:srgbClr val="C00000"/>
                </a:solidFill>
              </a:rPr>
              <a:t>Building Department</a:t>
            </a:r>
            <a:r>
              <a:rPr lang="en-US" b="1" dirty="0" smtClean="0"/>
              <a:t>?</a:t>
            </a:r>
            <a:endParaRPr lang="en-US" b="1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Jade Hochschule_1">
  <a:themeElements>
    <a:clrScheme name="Jade Hochschule">
      <a:dk1>
        <a:srgbClr val="5B5F61"/>
      </a:dk1>
      <a:lt1>
        <a:sysClr val="window" lastClr="FFFFFF"/>
      </a:lt1>
      <a:dk2>
        <a:srgbClr val="C3192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de Hochschule">
      <a:majorFont>
        <a:latin typeface="Armada Regular"/>
        <a:ea typeface=""/>
        <a:cs typeface=""/>
      </a:majorFont>
      <a:minorFont>
        <a:latin typeface="NDS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de Hochschule _2">
  <a:themeElements>
    <a:clrScheme name="Jade Hochschule">
      <a:dk1>
        <a:srgbClr val="5B5F61"/>
      </a:dk1>
      <a:lt1>
        <a:sysClr val="window" lastClr="FFFFFF"/>
      </a:lt1>
      <a:dk2>
        <a:srgbClr val="C3192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de Hochschule">
      <a:majorFont>
        <a:latin typeface="Armada Regular"/>
        <a:ea typeface=""/>
        <a:cs typeface=""/>
      </a:majorFont>
      <a:minorFont>
        <a:latin typeface="NDS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Jade Hochschule _2">
  <a:themeElements>
    <a:clrScheme name="Jade Hochschule">
      <a:dk1>
        <a:srgbClr val="5B5F61"/>
      </a:dk1>
      <a:lt1>
        <a:sysClr val="window" lastClr="FFFFFF"/>
      </a:lt1>
      <a:dk2>
        <a:srgbClr val="C3192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de Hochschule">
      <a:majorFont>
        <a:latin typeface="Armada Regular"/>
        <a:ea typeface=""/>
        <a:cs typeface=""/>
      </a:majorFont>
      <a:minorFont>
        <a:latin typeface="NDS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Jade Hochschule _2">
  <a:themeElements>
    <a:clrScheme name="Jade Hochschule">
      <a:dk1>
        <a:srgbClr val="5B5F61"/>
      </a:dk1>
      <a:lt1>
        <a:sysClr val="window" lastClr="FFFFFF"/>
      </a:lt1>
      <a:dk2>
        <a:srgbClr val="C3192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de Hochschule">
      <a:majorFont>
        <a:latin typeface="Armada Regular"/>
        <a:ea typeface=""/>
        <a:cs typeface=""/>
      </a:majorFont>
      <a:minorFont>
        <a:latin typeface="NDS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Jade Hochschule _2">
  <a:themeElements>
    <a:clrScheme name="Jade Hochschule">
      <a:dk1>
        <a:srgbClr val="5B5F61"/>
      </a:dk1>
      <a:lt1>
        <a:sysClr val="window" lastClr="FFFFFF"/>
      </a:lt1>
      <a:dk2>
        <a:srgbClr val="C3192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ade Hochschule">
      <a:majorFont>
        <a:latin typeface="Armada Regular"/>
        <a:ea typeface=""/>
        <a:cs typeface=""/>
      </a:majorFont>
      <a:minorFont>
        <a:latin typeface="NDS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1445</Words>
  <Application>Microsoft Office PowerPoint</Application>
  <PresentationFormat>Bildschirmpräsentation (4:3)</PresentationFormat>
  <Paragraphs>283</Paragraphs>
  <Slides>19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19</vt:i4>
      </vt:variant>
    </vt:vector>
  </HeadingPairs>
  <TitlesOfParts>
    <vt:vector size="35" baseType="lpstr">
      <vt:lpstr>Arial</vt:lpstr>
      <vt:lpstr>Arial</vt:lpstr>
      <vt:lpstr>Calibri</vt:lpstr>
      <vt:lpstr>Courier New</vt:lpstr>
      <vt:lpstr>DGMetaScience</vt:lpstr>
      <vt:lpstr>DGMetaSerifScience-Regular</vt:lpstr>
      <vt:lpstr>Helvetica</vt:lpstr>
      <vt:lpstr>Helvetica Light</vt:lpstr>
      <vt:lpstr>NDSFrutiger 45 Light</vt:lpstr>
      <vt:lpstr>TimesNewRoman</vt:lpstr>
      <vt:lpstr>Wingdings</vt:lpstr>
      <vt:lpstr>Jade Hochschule_1</vt:lpstr>
      <vt:lpstr>Jade Hochschule _2</vt:lpstr>
      <vt:lpstr>1_Jade Hochschule _2</vt:lpstr>
      <vt:lpstr>2_Jade Hochschule _2</vt:lpstr>
      <vt:lpstr>3_Jade Hochschule _2</vt:lpstr>
      <vt:lpstr>Kompetenzzentrum Planen und Bauen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Oldenburg/Ostfriesland/Wilhelmshaven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pfeiffer</dc:creator>
  <cp:lastModifiedBy>ch1071@hs-woe.de</cp:lastModifiedBy>
  <cp:revision>980</cp:revision>
  <cp:lastPrinted>2016-08-29T07:34:46Z</cp:lastPrinted>
  <dcterms:created xsi:type="dcterms:W3CDTF">2011-03-23T09:15:51Z</dcterms:created>
  <dcterms:modified xsi:type="dcterms:W3CDTF">2019-11-14T13:15:53Z</dcterms:modified>
</cp:coreProperties>
</file>