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26"/>
  </p:notesMasterIdLst>
  <p:sldIdLst>
    <p:sldId id="368" r:id="rId2"/>
    <p:sldId id="325" r:id="rId3"/>
    <p:sldId id="315" r:id="rId4"/>
    <p:sldId id="329" r:id="rId5"/>
    <p:sldId id="258" r:id="rId6"/>
    <p:sldId id="356" r:id="rId7"/>
    <p:sldId id="357" r:id="rId8"/>
    <p:sldId id="358" r:id="rId9"/>
    <p:sldId id="589" r:id="rId10"/>
    <p:sldId id="642" r:id="rId11"/>
    <p:sldId id="256" r:id="rId12"/>
    <p:sldId id="257" r:id="rId13"/>
    <p:sldId id="643" r:id="rId14"/>
    <p:sldId id="648" r:id="rId15"/>
    <p:sldId id="650" r:id="rId16"/>
    <p:sldId id="651" r:id="rId17"/>
    <p:sldId id="649" r:id="rId18"/>
    <p:sldId id="652" r:id="rId19"/>
    <p:sldId id="644" r:id="rId20"/>
    <p:sldId id="653" r:id="rId21"/>
    <p:sldId id="654" r:id="rId22"/>
    <p:sldId id="645" r:id="rId23"/>
    <p:sldId id="646" r:id="rId24"/>
    <p:sldId id="647" r:id="rId25"/>
  </p:sldIdLst>
  <p:sldSz cx="10693400" cy="7561263"/>
  <p:notesSz cx="6858000" cy="9144000"/>
  <p:defaultTextStyle>
    <a:defPPr>
      <a:defRPr lang="de-DE"/>
    </a:defPPr>
    <a:lvl1pPr algn="l" defTabSz="1041216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519022" indent="-61902" algn="l" defTabSz="1041216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041216" indent="-126978" algn="l" defTabSz="1041216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561825" indent="-190466" algn="l" defTabSz="1041216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084020" indent="-255543" algn="l" defTabSz="1041216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5597" algn="l" defTabSz="914239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2716" algn="l" defTabSz="914239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199836" algn="l" defTabSz="914239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6954" algn="l" defTabSz="914239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 autoAdjust="0"/>
    <p:restoredTop sz="92518" autoAdjust="0"/>
  </p:normalViewPr>
  <p:slideViewPr>
    <p:cSldViewPr snapToGrid="0">
      <p:cViewPr varScale="1">
        <p:scale>
          <a:sx n="74" d="100"/>
          <a:sy n="74" d="100"/>
        </p:scale>
        <p:origin x="808" y="176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C8BD11-D29B-420B-93D1-6E3AB88BDD2E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E1DB164-9680-402B-BF05-C4CDEF60D2ED}">
      <dgm:prSet/>
      <dgm:spPr/>
      <dgm:t>
        <a:bodyPr/>
        <a:lstStyle/>
        <a:p>
          <a:r>
            <a:rPr lang="de-DE" dirty="0"/>
            <a:t>Database-</a:t>
          </a:r>
          <a:r>
            <a:rPr lang="de-DE" dirty="0" err="1"/>
            <a:t>Devs</a:t>
          </a:r>
          <a:r>
            <a:rPr lang="de-DE" dirty="0"/>
            <a:t>, OS-</a:t>
          </a:r>
          <a:r>
            <a:rPr lang="de-DE" dirty="0" err="1"/>
            <a:t>Devs</a:t>
          </a:r>
          <a:endParaRPr lang="de-DE" dirty="0"/>
        </a:p>
      </dgm:t>
    </dgm:pt>
    <dgm:pt modelId="{FA27EA74-25EC-4B07-AADB-642D0AA2F6A3}" type="parTrans" cxnId="{2FB36ABE-CA8F-4797-8E98-F4BBE4B6D8A9}">
      <dgm:prSet/>
      <dgm:spPr/>
      <dgm:t>
        <a:bodyPr/>
        <a:lstStyle/>
        <a:p>
          <a:endParaRPr lang="de-DE"/>
        </a:p>
      </dgm:t>
    </dgm:pt>
    <dgm:pt modelId="{6EF9F0AF-0024-4EAA-B40B-455A4F00910A}" type="sibTrans" cxnId="{2FB36ABE-CA8F-4797-8E98-F4BBE4B6D8A9}">
      <dgm:prSet/>
      <dgm:spPr/>
      <dgm:t>
        <a:bodyPr/>
        <a:lstStyle/>
        <a:p>
          <a:endParaRPr lang="de-DE"/>
        </a:p>
      </dgm:t>
    </dgm:pt>
    <dgm:pt modelId="{3537159C-D2AB-45F6-AA4C-FE87620348EA}">
      <dgm:prSet/>
      <dgm:spPr/>
      <dgm:t>
        <a:bodyPr/>
        <a:lstStyle/>
        <a:p>
          <a:endParaRPr lang="de-DE"/>
        </a:p>
      </dgm:t>
    </dgm:pt>
    <dgm:pt modelId="{692953B0-5102-4E56-9275-4925F76CA180}" type="parTrans" cxnId="{71369C6D-743C-469A-8480-90F499717FF9}">
      <dgm:prSet/>
      <dgm:spPr/>
      <dgm:t>
        <a:bodyPr/>
        <a:lstStyle/>
        <a:p>
          <a:endParaRPr lang="de-DE"/>
        </a:p>
      </dgm:t>
    </dgm:pt>
    <dgm:pt modelId="{87866F73-6099-46A4-926E-B75863760D02}" type="sibTrans" cxnId="{71369C6D-743C-469A-8480-90F499717FF9}">
      <dgm:prSet/>
      <dgm:spPr/>
      <dgm:t>
        <a:bodyPr/>
        <a:lstStyle/>
        <a:p>
          <a:endParaRPr lang="de-DE"/>
        </a:p>
      </dgm:t>
    </dgm:pt>
    <dgm:pt modelId="{67550D97-2301-4827-A3D9-B102E476AD08}">
      <dgm:prSet/>
      <dgm:spPr/>
      <dgm:t>
        <a:bodyPr/>
        <a:lstStyle/>
        <a:p>
          <a:endParaRPr lang="de-DE" dirty="0"/>
        </a:p>
      </dgm:t>
    </dgm:pt>
    <dgm:pt modelId="{3DC5FD93-E7E6-4A6F-B86D-4FE6877C8BE4}" type="parTrans" cxnId="{B53FA6C6-19CD-4386-A61A-447D9405D155}">
      <dgm:prSet/>
      <dgm:spPr/>
      <dgm:t>
        <a:bodyPr/>
        <a:lstStyle/>
        <a:p>
          <a:endParaRPr lang="de-DE"/>
        </a:p>
      </dgm:t>
    </dgm:pt>
    <dgm:pt modelId="{67FD5988-144A-411A-B963-7ABB3425A639}" type="sibTrans" cxnId="{B53FA6C6-19CD-4386-A61A-447D9405D155}">
      <dgm:prSet/>
      <dgm:spPr/>
      <dgm:t>
        <a:bodyPr/>
        <a:lstStyle/>
        <a:p>
          <a:endParaRPr lang="de-DE"/>
        </a:p>
      </dgm:t>
    </dgm:pt>
    <dgm:pt modelId="{61466F26-0E44-41B5-A5DC-45A6F9C00B9C}">
      <dgm:prSet/>
      <dgm:spPr/>
      <dgm:t>
        <a:bodyPr/>
        <a:lstStyle/>
        <a:p>
          <a:r>
            <a:rPr lang="de-DE" dirty="0"/>
            <a:t>In-House-Developers, IT-Consultants</a:t>
          </a:r>
        </a:p>
      </dgm:t>
    </dgm:pt>
    <dgm:pt modelId="{4DF36A14-B002-4689-BC17-B6C8A31FB73E}" type="parTrans" cxnId="{BA6B1C9F-488E-4B47-8D1E-F5D776559432}">
      <dgm:prSet/>
      <dgm:spPr/>
      <dgm:t>
        <a:bodyPr/>
        <a:lstStyle/>
        <a:p>
          <a:endParaRPr lang="de-DE"/>
        </a:p>
      </dgm:t>
    </dgm:pt>
    <dgm:pt modelId="{DA620859-97D8-4566-B509-9EDCD58B1246}" type="sibTrans" cxnId="{BA6B1C9F-488E-4B47-8D1E-F5D776559432}">
      <dgm:prSet/>
      <dgm:spPr/>
      <dgm:t>
        <a:bodyPr/>
        <a:lstStyle/>
        <a:p>
          <a:endParaRPr lang="de-DE"/>
        </a:p>
      </dgm:t>
    </dgm:pt>
    <dgm:pt modelId="{A69C51A0-E326-4601-B3EF-FAB4A9B6CC99}">
      <dgm:prSet/>
      <dgm:spPr/>
      <dgm:t>
        <a:bodyPr/>
        <a:lstStyle/>
        <a:p>
          <a:r>
            <a:rPr lang="de-DE" dirty="0"/>
            <a:t>Web- </a:t>
          </a:r>
          <a:r>
            <a:rPr lang="de-DE" dirty="0" err="1"/>
            <a:t>and</a:t>
          </a:r>
          <a:r>
            <a:rPr lang="de-DE" dirty="0"/>
            <a:t> App-Developers</a:t>
          </a:r>
        </a:p>
      </dgm:t>
    </dgm:pt>
    <dgm:pt modelId="{F94957E5-4EDE-4CDA-BD05-357F3C1CA622}" type="sibTrans" cxnId="{44666CA5-B98B-4084-94DA-39E8119A9235}">
      <dgm:prSet/>
      <dgm:spPr/>
      <dgm:t>
        <a:bodyPr/>
        <a:lstStyle/>
        <a:p>
          <a:endParaRPr lang="de-DE"/>
        </a:p>
      </dgm:t>
    </dgm:pt>
    <dgm:pt modelId="{5DD3928A-8BB4-499F-8944-2A1E1BA014AA}" type="parTrans" cxnId="{44666CA5-B98B-4084-94DA-39E8119A9235}">
      <dgm:prSet/>
      <dgm:spPr/>
      <dgm:t>
        <a:bodyPr/>
        <a:lstStyle/>
        <a:p>
          <a:endParaRPr lang="de-DE"/>
        </a:p>
      </dgm:t>
    </dgm:pt>
    <dgm:pt modelId="{98CC55F5-FBF4-4FB2-A24D-2CDF914132AC}" type="pres">
      <dgm:prSet presAssocID="{27C8BD11-D29B-420B-93D1-6E3AB88BDD2E}" presName="Name0" presStyleCnt="0">
        <dgm:presLayoutVars>
          <dgm:dir/>
          <dgm:animLvl val="lvl"/>
          <dgm:resizeHandles val="exact"/>
        </dgm:presLayoutVars>
      </dgm:prSet>
      <dgm:spPr/>
    </dgm:pt>
    <dgm:pt modelId="{B81CD87D-5B26-4BA6-8549-DCB8FCB309A4}" type="pres">
      <dgm:prSet presAssocID="{A69C51A0-E326-4601-B3EF-FAB4A9B6CC99}" presName="Name8" presStyleCnt="0"/>
      <dgm:spPr/>
    </dgm:pt>
    <dgm:pt modelId="{38C60B61-25B4-4498-B7E8-2F569FA63E29}" type="pres">
      <dgm:prSet presAssocID="{A69C51A0-E326-4601-B3EF-FAB4A9B6CC99}" presName="level" presStyleLbl="node1" presStyleIdx="0" presStyleCnt="5" custLinFactNeighborX="-119" custLinFactNeighborY="-94309">
        <dgm:presLayoutVars>
          <dgm:chMax val="1"/>
          <dgm:bulletEnabled val="1"/>
        </dgm:presLayoutVars>
      </dgm:prSet>
      <dgm:spPr/>
    </dgm:pt>
    <dgm:pt modelId="{A95C914A-8D0F-489B-A0D4-9F9830DBF02F}" type="pres">
      <dgm:prSet presAssocID="{A69C51A0-E326-4601-B3EF-FAB4A9B6CC9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02B98-AACA-42D2-8B1A-E51FF14C87A6}" type="pres">
      <dgm:prSet presAssocID="{61466F26-0E44-41B5-A5DC-45A6F9C00B9C}" presName="Name8" presStyleCnt="0"/>
      <dgm:spPr/>
    </dgm:pt>
    <dgm:pt modelId="{A5FB271A-8363-433A-8A49-5990DF63E71A}" type="pres">
      <dgm:prSet presAssocID="{61466F26-0E44-41B5-A5DC-45A6F9C00B9C}" presName="level" presStyleLbl="node1" presStyleIdx="1" presStyleCnt="5">
        <dgm:presLayoutVars>
          <dgm:chMax val="1"/>
          <dgm:bulletEnabled val="1"/>
        </dgm:presLayoutVars>
      </dgm:prSet>
      <dgm:spPr/>
    </dgm:pt>
    <dgm:pt modelId="{C690AE2D-AF3A-4B73-9EE0-3A74A2D39FA4}" type="pres">
      <dgm:prSet presAssocID="{61466F26-0E44-41B5-A5DC-45A6F9C00B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B4D8E96-672F-48F8-AC37-8A1F2A8E2699}" type="pres">
      <dgm:prSet presAssocID="{7E1DB164-9680-402B-BF05-C4CDEF60D2ED}" presName="Name8" presStyleCnt="0"/>
      <dgm:spPr/>
    </dgm:pt>
    <dgm:pt modelId="{702E8D8F-0635-4E25-96FF-2A9AE36D619D}" type="pres">
      <dgm:prSet presAssocID="{7E1DB164-9680-402B-BF05-C4CDEF60D2ED}" presName="level" presStyleLbl="node1" presStyleIdx="2" presStyleCnt="5">
        <dgm:presLayoutVars>
          <dgm:chMax val="1"/>
          <dgm:bulletEnabled val="1"/>
        </dgm:presLayoutVars>
      </dgm:prSet>
      <dgm:spPr/>
    </dgm:pt>
    <dgm:pt modelId="{4426A807-8E75-4E57-9153-B433349B1E2B}" type="pres">
      <dgm:prSet presAssocID="{7E1DB164-9680-402B-BF05-C4CDEF60D2E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9ECA2D-8034-45EE-B77E-F5D04EA3AF50}" type="pres">
      <dgm:prSet presAssocID="{3537159C-D2AB-45F6-AA4C-FE87620348EA}" presName="Name8" presStyleCnt="0"/>
      <dgm:spPr/>
    </dgm:pt>
    <dgm:pt modelId="{C57BFBBE-7BF3-4572-8A9D-C624B9779343}" type="pres">
      <dgm:prSet presAssocID="{3537159C-D2AB-45F6-AA4C-FE87620348EA}" presName="level" presStyleLbl="node1" presStyleIdx="3" presStyleCnt="5">
        <dgm:presLayoutVars>
          <dgm:chMax val="1"/>
          <dgm:bulletEnabled val="1"/>
        </dgm:presLayoutVars>
      </dgm:prSet>
      <dgm:spPr/>
    </dgm:pt>
    <dgm:pt modelId="{A0D65F28-159E-4850-A857-61FE240E9850}" type="pres">
      <dgm:prSet presAssocID="{3537159C-D2AB-45F6-AA4C-FE87620348E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59E7ECC-13FF-4567-BDDB-8D7FEE6CBC86}" type="pres">
      <dgm:prSet presAssocID="{67550D97-2301-4827-A3D9-B102E476AD08}" presName="Name8" presStyleCnt="0"/>
      <dgm:spPr/>
    </dgm:pt>
    <dgm:pt modelId="{73449A52-FDC0-4DE5-96A9-EB5161573DAC}" type="pres">
      <dgm:prSet presAssocID="{67550D97-2301-4827-A3D9-B102E476AD08}" presName="level" presStyleLbl="node1" presStyleIdx="4" presStyleCnt="5">
        <dgm:presLayoutVars>
          <dgm:chMax val="1"/>
          <dgm:bulletEnabled val="1"/>
        </dgm:presLayoutVars>
      </dgm:prSet>
      <dgm:spPr/>
    </dgm:pt>
    <dgm:pt modelId="{CA431083-BDF8-4A3E-BF79-833769A2B4F7}" type="pres">
      <dgm:prSet presAssocID="{67550D97-2301-4827-A3D9-B102E476AD0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BB71E1C-9E7C-450F-A068-AA56A223125F}" type="presOf" srcId="{67550D97-2301-4827-A3D9-B102E476AD08}" destId="{73449A52-FDC0-4DE5-96A9-EB5161573DAC}" srcOrd="0" destOrd="0" presId="urn:microsoft.com/office/officeart/2005/8/layout/pyramid3"/>
    <dgm:cxn modelId="{E872C222-7521-4D07-9F5F-46B79254DC1A}" type="presOf" srcId="{3537159C-D2AB-45F6-AA4C-FE87620348EA}" destId="{C57BFBBE-7BF3-4572-8A9D-C624B9779343}" srcOrd="0" destOrd="0" presId="urn:microsoft.com/office/officeart/2005/8/layout/pyramid3"/>
    <dgm:cxn modelId="{52BB6526-F9EA-441C-8086-EA3D396542DB}" type="presOf" srcId="{67550D97-2301-4827-A3D9-B102E476AD08}" destId="{CA431083-BDF8-4A3E-BF79-833769A2B4F7}" srcOrd="1" destOrd="0" presId="urn:microsoft.com/office/officeart/2005/8/layout/pyramid3"/>
    <dgm:cxn modelId="{FB676732-1108-44E6-9825-8605403FBECE}" type="presOf" srcId="{3537159C-D2AB-45F6-AA4C-FE87620348EA}" destId="{A0D65F28-159E-4850-A857-61FE240E9850}" srcOrd="1" destOrd="0" presId="urn:microsoft.com/office/officeart/2005/8/layout/pyramid3"/>
    <dgm:cxn modelId="{2DF7B132-1FF3-4E88-B49A-EE52DA0DBEAB}" type="presOf" srcId="{A69C51A0-E326-4601-B3EF-FAB4A9B6CC99}" destId="{A95C914A-8D0F-489B-A0D4-9F9830DBF02F}" srcOrd="1" destOrd="0" presId="urn:microsoft.com/office/officeart/2005/8/layout/pyramid3"/>
    <dgm:cxn modelId="{C68F9149-FC17-4028-A0A3-B254836969C8}" type="presOf" srcId="{7E1DB164-9680-402B-BF05-C4CDEF60D2ED}" destId="{702E8D8F-0635-4E25-96FF-2A9AE36D619D}" srcOrd="0" destOrd="0" presId="urn:microsoft.com/office/officeart/2005/8/layout/pyramid3"/>
    <dgm:cxn modelId="{70435957-C177-4747-8090-1708E9B78D88}" type="presOf" srcId="{27C8BD11-D29B-420B-93D1-6E3AB88BDD2E}" destId="{98CC55F5-FBF4-4FB2-A24D-2CDF914132AC}" srcOrd="0" destOrd="0" presId="urn:microsoft.com/office/officeart/2005/8/layout/pyramid3"/>
    <dgm:cxn modelId="{71369C6D-743C-469A-8480-90F499717FF9}" srcId="{27C8BD11-D29B-420B-93D1-6E3AB88BDD2E}" destId="{3537159C-D2AB-45F6-AA4C-FE87620348EA}" srcOrd="3" destOrd="0" parTransId="{692953B0-5102-4E56-9275-4925F76CA180}" sibTransId="{87866F73-6099-46A4-926E-B75863760D02}"/>
    <dgm:cxn modelId="{D9609E77-977E-47D2-B5D2-EA7656A9EE30}" type="presOf" srcId="{7E1DB164-9680-402B-BF05-C4CDEF60D2ED}" destId="{4426A807-8E75-4E57-9153-B433349B1E2B}" srcOrd="1" destOrd="0" presId="urn:microsoft.com/office/officeart/2005/8/layout/pyramid3"/>
    <dgm:cxn modelId="{BA6B1C9F-488E-4B47-8D1E-F5D776559432}" srcId="{27C8BD11-D29B-420B-93D1-6E3AB88BDD2E}" destId="{61466F26-0E44-41B5-A5DC-45A6F9C00B9C}" srcOrd="1" destOrd="0" parTransId="{4DF36A14-B002-4689-BC17-B6C8A31FB73E}" sibTransId="{DA620859-97D8-4566-B509-9EDCD58B1246}"/>
    <dgm:cxn modelId="{070455A5-3F33-496C-BA2F-1763272A7ACD}" type="presOf" srcId="{61466F26-0E44-41B5-A5DC-45A6F9C00B9C}" destId="{C690AE2D-AF3A-4B73-9EE0-3A74A2D39FA4}" srcOrd="1" destOrd="0" presId="urn:microsoft.com/office/officeart/2005/8/layout/pyramid3"/>
    <dgm:cxn modelId="{44666CA5-B98B-4084-94DA-39E8119A9235}" srcId="{27C8BD11-D29B-420B-93D1-6E3AB88BDD2E}" destId="{A69C51A0-E326-4601-B3EF-FAB4A9B6CC99}" srcOrd="0" destOrd="0" parTransId="{5DD3928A-8BB4-499F-8944-2A1E1BA014AA}" sibTransId="{F94957E5-4EDE-4CDA-BD05-357F3C1CA622}"/>
    <dgm:cxn modelId="{150C7EA6-AFD4-4755-BD7C-FC17EEB8534A}" type="presOf" srcId="{61466F26-0E44-41B5-A5DC-45A6F9C00B9C}" destId="{A5FB271A-8363-433A-8A49-5990DF63E71A}" srcOrd="0" destOrd="0" presId="urn:microsoft.com/office/officeart/2005/8/layout/pyramid3"/>
    <dgm:cxn modelId="{2FB36ABE-CA8F-4797-8E98-F4BBE4B6D8A9}" srcId="{27C8BD11-D29B-420B-93D1-6E3AB88BDD2E}" destId="{7E1DB164-9680-402B-BF05-C4CDEF60D2ED}" srcOrd="2" destOrd="0" parTransId="{FA27EA74-25EC-4B07-AADB-642D0AA2F6A3}" sibTransId="{6EF9F0AF-0024-4EAA-B40B-455A4F00910A}"/>
    <dgm:cxn modelId="{B53FA6C6-19CD-4386-A61A-447D9405D155}" srcId="{27C8BD11-D29B-420B-93D1-6E3AB88BDD2E}" destId="{67550D97-2301-4827-A3D9-B102E476AD08}" srcOrd="4" destOrd="0" parTransId="{3DC5FD93-E7E6-4A6F-B86D-4FE6877C8BE4}" sibTransId="{67FD5988-144A-411A-B963-7ABB3425A639}"/>
    <dgm:cxn modelId="{249D29DE-1B1D-4DF0-A48D-40876E06DE8C}" type="presOf" srcId="{A69C51A0-E326-4601-B3EF-FAB4A9B6CC99}" destId="{38C60B61-25B4-4498-B7E8-2F569FA63E29}" srcOrd="0" destOrd="0" presId="urn:microsoft.com/office/officeart/2005/8/layout/pyramid3"/>
    <dgm:cxn modelId="{36F5BF39-1EB3-44A8-9DDC-ACC75FFA253A}" type="presParOf" srcId="{98CC55F5-FBF4-4FB2-A24D-2CDF914132AC}" destId="{B81CD87D-5B26-4BA6-8549-DCB8FCB309A4}" srcOrd="0" destOrd="0" presId="urn:microsoft.com/office/officeart/2005/8/layout/pyramid3"/>
    <dgm:cxn modelId="{446937E8-803F-42BB-B89A-A844F763A0D8}" type="presParOf" srcId="{B81CD87D-5B26-4BA6-8549-DCB8FCB309A4}" destId="{38C60B61-25B4-4498-B7E8-2F569FA63E29}" srcOrd="0" destOrd="0" presId="urn:microsoft.com/office/officeart/2005/8/layout/pyramid3"/>
    <dgm:cxn modelId="{A008F99F-701F-4914-8C0B-60568BD04227}" type="presParOf" srcId="{B81CD87D-5B26-4BA6-8549-DCB8FCB309A4}" destId="{A95C914A-8D0F-489B-A0D4-9F9830DBF02F}" srcOrd="1" destOrd="0" presId="urn:microsoft.com/office/officeart/2005/8/layout/pyramid3"/>
    <dgm:cxn modelId="{6711D0E3-57B8-47F6-8085-B2DE7A087B91}" type="presParOf" srcId="{98CC55F5-FBF4-4FB2-A24D-2CDF914132AC}" destId="{E4302B98-AACA-42D2-8B1A-E51FF14C87A6}" srcOrd="1" destOrd="0" presId="urn:microsoft.com/office/officeart/2005/8/layout/pyramid3"/>
    <dgm:cxn modelId="{B4450DEE-5327-4F99-AA9F-705A015D8623}" type="presParOf" srcId="{E4302B98-AACA-42D2-8B1A-E51FF14C87A6}" destId="{A5FB271A-8363-433A-8A49-5990DF63E71A}" srcOrd="0" destOrd="0" presId="urn:microsoft.com/office/officeart/2005/8/layout/pyramid3"/>
    <dgm:cxn modelId="{818F2F30-D705-4B0A-A1DA-A37D9330E356}" type="presParOf" srcId="{E4302B98-AACA-42D2-8B1A-E51FF14C87A6}" destId="{C690AE2D-AF3A-4B73-9EE0-3A74A2D39FA4}" srcOrd="1" destOrd="0" presId="urn:microsoft.com/office/officeart/2005/8/layout/pyramid3"/>
    <dgm:cxn modelId="{701EC987-E731-45D2-9F9A-CDB782938168}" type="presParOf" srcId="{98CC55F5-FBF4-4FB2-A24D-2CDF914132AC}" destId="{8B4D8E96-672F-48F8-AC37-8A1F2A8E2699}" srcOrd="2" destOrd="0" presId="urn:microsoft.com/office/officeart/2005/8/layout/pyramid3"/>
    <dgm:cxn modelId="{1D633822-E703-4932-BDFC-12A7D2727CFF}" type="presParOf" srcId="{8B4D8E96-672F-48F8-AC37-8A1F2A8E2699}" destId="{702E8D8F-0635-4E25-96FF-2A9AE36D619D}" srcOrd="0" destOrd="0" presId="urn:microsoft.com/office/officeart/2005/8/layout/pyramid3"/>
    <dgm:cxn modelId="{B20C9CFE-C607-4D98-B085-59FBC549DA46}" type="presParOf" srcId="{8B4D8E96-672F-48F8-AC37-8A1F2A8E2699}" destId="{4426A807-8E75-4E57-9153-B433349B1E2B}" srcOrd="1" destOrd="0" presId="urn:microsoft.com/office/officeart/2005/8/layout/pyramid3"/>
    <dgm:cxn modelId="{5CF35FB1-7E18-4654-80E6-5F4DBBC3B2F5}" type="presParOf" srcId="{98CC55F5-FBF4-4FB2-A24D-2CDF914132AC}" destId="{0F9ECA2D-8034-45EE-B77E-F5D04EA3AF50}" srcOrd="3" destOrd="0" presId="urn:microsoft.com/office/officeart/2005/8/layout/pyramid3"/>
    <dgm:cxn modelId="{7F01E546-0550-4E3D-9B1B-0D9338113741}" type="presParOf" srcId="{0F9ECA2D-8034-45EE-B77E-F5D04EA3AF50}" destId="{C57BFBBE-7BF3-4572-8A9D-C624B9779343}" srcOrd="0" destOrd="0" presId="urn:microsoft.com/office/officeart/2005/8/layout/pyramid3"/>
    <dgm:cxn modelId="{6425968C-466E-428B-AABD-F6B30187809E}" type="presParOf" srcId="{0F9ECA2D-8034-45EE-B77E-F5D04EA3AF50}" destId="{A0D65F28-159E-4850-A857-61FE240E9850}" srcOrd="1" destOrd="0" presId="urn:microsoft.com/office/officeart/2005/8/layout/pyramid3"/>
    <dgm:cxn modelId="{EE8FBB51-1E21-4D2F-8930-1B193AC267E2}" type="presParOf" srcId="{98CC55F5-FBF4-4FB2-A24D-2CDF914132AC}" destId="{259E7ECC-13FF-4567-BDDB-8D7FEE6CBC86}" srcOrd="4" destOrd="0" presId="urn:microsoft.com/office/officeart/2005/8/layout/pyramid3"/>
    <dgm:cxn modelId="{C537A3BA-6D2B-47A2-87E0-EB46404458F9}" type="presParOf" srcId="{259E7ECC-13FF-4567-BDDB-8D7FEE6CBC86}" destId="{73449A52-FDC0-4DE5-96A9-EB5161573DAC}" srcOrd="0" destOrd="0" presId="urn:microsoft.com/office/officeart/2005/8/layout/pyramid3"/>
    <dgm:cxn modelId="{7B3E1CC5-70D9-43D1-AA00-B55E7499AD84}" type="presParOf" srcId="{259E7ECC-13FF-4567-BDDB-8D7FEE6CBC86}" destId="{CA431083-BDF8-4A3E-BF79-833769A2B4F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60B61-25B4-4498-B7E8-2F569FA63E29}">
      <dsp:nvSpPr>
        <dsp:cNvPr id="0" name=""/>
        <dsp:cNvSpPr/>
      </dsp:nvSpPr>
      <dsp:spPr>
        <a:xfrm rot="10800000">
          <a:off x="0" y="0"/>
          <a:ext cx="4580634" cy="919194"/>
        </a:xfrm>
        <a:prstGeom prst="trapezoid">
          <a:avLst>
            <a:gd name="adj" fmla="val 4983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Web- </a:t>
          </a:r>
          <a:r>
            <a:rPr lang="de-DE" sz="2000" kern="1200" dirty="0" err="1"/>
            <a:t>and</a:t>
          </a:r>
          <a:r>
            <a:rPr lang="de-DE" sz="2000" kern="1200" dirty="0"/>
            <a:t> App-Developers</a:t>
          </a:r>
        </a:p>
      </dsp:txBody>
      <dsp:txXfrm rot="-10800000">
        <a:off x="801610" y="0"/>
        <a:ext cx="2977412" cy="919194"/>
      </dsp:txXfrm>
    </dsp:sp>
    <dsp:sp modelId="{A5FB271A-8363-433A-8A49-5990DF63E71A}">
      <dsp:nvSpPr>
        <dsp:cNvPr id="0" name=""/>
        <dsp:cNvSpPr/>
      </dsp:nvSpPr>
      <dsp:spPr>
        <a:xfrm rot="10800000">
          <a:off x="458063" y="919194"/>
          <a:ext cx="3664507" cy="919194"/>
        </a:xfrm>
        <a:prstGeom prst="trapezoid">
          <a:avLst>
            <a:gd name="adj" fmla="val 4983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In-House-Developers, IT-Consultants</a:t>
          </a:r>
        </a:p>
      </dsp:txBody>
      <dsp:txXfrm rot="-10800000">
        <a:off x="1099352" y="919194"/>
        <a:ext cx="2381929" cy="919194"/>
      </dsp:txXfrm>
    </dsp:sp>
    <dsp:sp modelId="{702E8D8F-0635-4E25-96FF-2A9AE36D619D}">
      <dsp:nvSpPr>
        <dsp:cNvPr id="0" name=""/>
        <dsp:cNvSpPr/>
      </dsp:nvSpPr>
      <dsp:spPr>
        <a:xfrm rot="10800000">
          <a:off x="916126" y="1838389"/>
          <a:ext cx="2748380" cy="919194"/>
        </a:xfrm>
        <a:prstGeom prst="trapezoid">
          <a:avLst>
            <a:gd name="adj" fmla="val 4983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Database-</a:t>
          </a:r>
          <a:r>
            <a:rPr lang="de-DE" sz="2000" kern="1200" dirty="0" err="1"/>
            <a:t>Devs</a:t>
          </a:r>
          <a:r>
            <a:rPr lang="de-DE" sz="2000" kern="1200" dirty="0"/>
            <a:t>, OS-</a:t>
          </a:r>
          <a:r>
            <a:rPr lang="de-DE" sz="2000" kern="1200" dirty="0" err="1"/>
            <a:t>Devs</a:t>
          </a:r>
          <a:endParaRPr lang="de-DE" sz="2000" kern="1200" dirty="0"/>
        </a:p>
      </dsp:txBody>
      <dsp:txXfrm rot="-10800000">
        <a:off x="1397093" y="1838389"/>
        <a:ext cx="1786447" cy="919194"/>
      </dsp:txXfrm>
    </dsp:sp>
    <dsp:sp modelId="{C57BFBBE-7BF3-4572-8A9D-C624B9779343}">
      <dsp:nvSpPr>
        <dsp:cNvPr id="0" name=""/>
        <dsp:cNvSpPr/>
      </dsp:nvSpPr>
      <dsp:spPr>
        <a:xfrm rot="10800000">
          <a:off x="1374190" y="2757584"/>
          <a:ext cx="1832253" cy="919194"/>
        </a:xfrm>
        <a:prstGeom prst="trapezoid">
          <a:avLst>
            <a:gd name="adj" fmla="val 4983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kern="1200"/>
        </a:p>
      </dsp:txBody>
      <dsp:txXfrm rot="-10800000">
        <a:off x="1694834" y="2757584"/>
        <a:ext cx="1190964" cy="919194"/>
      </dsp:txXfrm>
    </dsp:sp>
    <dsp:sp modelId="{73449A52-FDC0-4DE5-96A9-EB5161573DAC}">
      <dsp:nvSpPr>
        <dsp:cNvPr id="0" name=""/>
        <dsp:cNvSpPr/>
      </dsp:nvSpPr>
      <dsp:spPr>
        <a:xfrm rot="10800000">
          <a:off x="1832253" y="3676779"/>
          <a:ext cx="916126" cy="919194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kern="1200" dirty="0"/>
        </a:p>
      </dsp:txBody>
      <dsp:txXfrm rot="-10800000">
        <a:off x="1832253" y="3676779"/>
        <a:ext cx="916126" cy="919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0243FA2-6CA6-F244-813C-224221753F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2436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15EE8C-F486-6F4B-B685-BFB8C90093E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2436">
              <a:defRPr sz="1200"/>
            </a:lvl1pPr>
          </a:lstStyle>
          <a:p>
            <a:pPr>
              <a:defRPr/>
            </a:pPr>
            <a:fld id="{63D19B0A-9FD9-984B-996F-459AF4ECBFB3}" type="datetimeFigureOut">
              <a:rPr lang="de-DE"/>
              <a:pPr>
                <a:defRPr/>
              </a:pPr>
              <a:t>13.11.19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F17598F9-E4D7-154A-8F06-6258C8C4BC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B97C92B2-F9AD-3B45-BEFF-471271410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A93C-376E-DB4E-A708-B6B137592B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2436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0889F3C-2E65-2242-B243-932CF4B8D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9F31FFC-22FA-4641-8DB0-20E61DA6771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1117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652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533" algn="l" defTabSz="912652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652" algn="l" defTabSz="912652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9771" algn="l" defTabSz="912652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6890" algn="l" defTabSz="912652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4387" algn="l" defTabSz="9137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1265" algn="l" defTabSz="9137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8142" algn="l" defTabSz="9137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5018" algn="l" defTabSz="9137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/>
              <a:t>This</a:t>
            </a:r>
            <a:r>
              <a:rPr lang="en-US" baseline="0" noProof="0" dirty="0"/>
              <a:t> stack of technologies leads to distinctive distribution of experts: </a:t>
            </a:r>
          </a:p>
          <a:p>
            <a:pPr marL="171450" indent="-171450">
              <a:buFontTx/>
              <a:buChar char="-"/>
            </a:pPr>
            <a:endParaRPr lang="en-US" baseline="0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Each</a:t>
            </a:r>
            <a:r>
              <a:rPr lang="en-US" baseline="0" noProof="0" dirty="0"/>
              <a:t> layer has specialists deeply involved in the applied technologies in the respective layer</a:t>
            </a:r>
          </a:p>
          <a:p>
            <a:pPr marL="171450" indent="-171450">
              <a:buFontTx/>
              <a:buChar char="-"/>
            </a:pPr>
            <a:endParaRPr lang="en-US" baseline="0" noProof="0" dirty="0"/>
          </a:p>
          <a:p>
            <a:pPr marL="171450" indent="-171450">
              <a:buFontTx/>
              <a:buChar char="-"/>
            </a:pPr>
            <a:r>
              <a:rPr lang="en-US" baseline="0" noProof="0" dirty="0"/>
              <a:t>To actually diffuse to a broader set of adopters, a new technology has to be integrated in this stack of technologies by these specialists 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FA4E-EF58-4770-B51F-06394CF1BB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50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FA4E-EF58-4770-B51F-06394CF1BB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5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noProof="0" dirty="0"/>
              <a:t>Proponents</a:t>
            </a:r>
            <a:r>
              <a:rPr lang="en-US" sz="3600" baseline="0" noProof="0" dirty="0"/>
              <a:t> of the </a:t>
            </a:r>
            <a:r>
              <a:rPr lang="en-US" sz="3600" noProof="0" dirty="0"/>
              <a:t>Blockchain say</a:t>
            </a:r>
            <a:r>
              <a:rPr lang="en-US" sz="3600" baseline="0" noProof="0" dirty="0"/>
              <a:t> it </a:t>
            </a:r>
            <a:r>
              <a:rPr lang="en-US" sz="3600" noProof="0" dirty="0"/>
              <a:t>has the potential</a:t>
            </a:r>
            <a:r>
              <a:rPr lang="en-US" sz="3600" baseline="0" noProof="0" dirty="0"/>
              <a:t> to change whole industries by making existing business models obsolete. Some even say it will change “everything”. </a:t>
            </a:r>
          </a:p>
          <a:p>
            <a:endParaRPr lang="en-US" sz="3600" baseline="0" noProof="0" dirty="0"/>
          </a:p>
          <a:p>
            <a:r>
              <a:rPr lang="en-US" sz="3600" baseline="0" noProof="0" dirty="0"/>
              <a:t>Yet, there are legitimation issues hindering its diffusion. Cryptocurrencies and other applications based upon BL are questioned as they ..</a:t>
            </a:r>
          </a:p>
          <a:p>
            <a:pPr marL="571500" indent="-571500">
              <a:buFontTx/>
              <a:buChar char="-"/>
            </a:pPr>
            <a:r>
              <a:rPr lang="en-US" sz="3600" baseline="0" noProof="0" dirty="0" err="1"/>
              <a:t>RansomWare</a:t>
            </a:r>
            <a:endParaRPr lang="en-US" sz="3600" baseline="0" noProof="0" dirty="0"/>
          </a:p>
          <a:p>
            <a:pPr marL="571500" indent="-571500">
              <a:buFontTx/>
              <a:buChar char="-"/>
            </a:pPr>
            <a:r>
              <a:rPr lang="en-US" sz="3600" baseline="0" noProof="0" dirty="0"/>
              <a:t>Money Laundering</a:t>
            </a:r>
          </a:p>
          <a:p>
            <a:pPr marL="571500" indent="-571500">
              <a:buFontTx/>
              <a:buChar char="-"/>
            </a:pPr>
            <a:r>
              <a:rPr lang="en-US" sz="3600" baseline="0" noProof="0" dirty="0"/>
              <a:t>Scams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FA4E-EF58-4770-B51F-06394CF1BB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6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ivo/Documents/kunden/prpetuum/bmwi/bmwi%20mittelstand%20digital%20cd%200815/Links/bmwi%20mittelstand%204.0%20logo%20kombi.wmf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609CA40-9275-1D49-B0C0-037D9AED16DD}"/>
              </a:ext>
            </a:extLst>
          </p:cNvPr>
          <p:cNvSpPr/>
          <p:nvPr/>
        </p:nvSpPr>
        <p:spPr>
          <a:xfrm>
            <a:off x="0" y="0"/>
            <a:ext cx="106934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7" rIns="91232" bIns="45617" anchor="ctr"/>
          <a:lstStyle/>
          <a:p>
            <a:pPr algn="ctr" defTabSz="1040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34495C-824A-C94E-AA8C-41BAD0AC0FF2}"/>
              </a:ext>
            </a:extLst>
          </p:cNvPr>
          <p:cNvSpPr/>
          <p:nvPr/>
        </p:nvSpPr>
        <p:spPr>
          <a:xfrm>
            <a:off x="0" y="1260475"/>
            <a:ext cx="10693400" cy="6300788"/>
          </a:xfrm>
          <a:prstGeom prst="rect">
            <a:avLst/>
          </a:prstGeom>
          <a:solidFill>
            <a:srgbClr val="B50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7" rIns="91232" bIns="45617" anchor="ctr"/>
          <a:lstStyle/>
          <a:p>
            <a:pPr algn="ctr" defTabSz="1040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6" name="Grafik 10" descr="/Users/ivo/Documents/kunden/prpetuum/bmwi/bmwi mittelstand digital cd 0815/Links/bmwi mittelstand 4.0 logo kombi.wmf">
            <a:extLst>
              <a:ext uri="{FF2B5EF4-FFF2-40B4-BE49-F238E27FC236}">
                <a16:creationId xmlns:a16="http://schemas.microsoft.com/office/drawing/2014/main" id="{67018595-0D5B-5E49-A681-902AA3BF0D42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153988"/>
            <a:ext cx="31226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6">
            <a:extLst>
              <a:ext uri="{FF2B5EF4-FFF2-40B4-BE49-F238E27FC236}">
                <a16:creationId xmlns:a16="http://schemas.microsoft.com/office/drawing/2014/main" id="{99E34660-09AB-AF46-8A4E-AFF8100FB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96876"/>
            <a:ext cx="23764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8000" y="2160014"/>
            <a:ext cx="9089390" cy="1620771"/>
          </a:xfrm>
        </p:spPr>
        <p:txBody>
          <a:bodyPr>
            <a:normAutofit/>
          </a:bodyPr>
          <a:lstStyle>
            <a:lvl1pPr algn="l"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4320000"/>
            <a:ext cx="7485380" cy="1932323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520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0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1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1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1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2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2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6162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7F73C0-BF1B-BB49-9DCA-711528B9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42252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A4932C2-2A30-5540-9E85-335DC78B6230}" type="datetimeFigureOut">
              <a:rPr lang="de-DE" altLang="de-DE"/>
              <a:pPr>
                <a:defRPr/>
              </a:pPr>
              <a:t>13.11.19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31A882-76BE-454C-AA85-572854CB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42252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D7B7B-C843-C747-AD00-C49A16CF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41216">
              <a:defRPr smtClean="0"/>
            </a:lvl1pPr>
          </a:lstStyle>
          <a:p>
            <a:pPr>
              <a:defRPr/>
            </a:pPr>
            <a:fld id="{1856555F-BD5F-E94E-81BA-E543328AF70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35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E3ADBAE-3BFC-374E-B3FF-260AED17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42252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2053A48-7CA1-AF4A-92C2-E7889FF61B89}" type="datetimeFigureOut">
              <a:rPr lang="de-DE"/>
              <a:pPr>
                <a:defRPr/>
              </a:pPr>
              <a:t>13.11.19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74CAF217-113D-134D-8907-F3EF0E24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42252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7B8C4D5-C0C2-094E-B4E1-46038F3C1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41216">
              <a:defRPr smtClean="0"/>
            </a:lvl1pPr>
          </a:lstStyle>
          <a:p>
            <a:pPr>
              <a:defRPr/>
            </a:pPr>
            <a:fld id="{9F2DA691-4539-5B46-BC5E-E7B1218CA22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87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B800319-9862-4117-A05A-2AF02A6E04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393" y="1751"/>
          <a:ext cx="1393" cy="1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think-cell Slide" r:id="rId5" imgW="244" imgH="272" progId="TCLayout.ActiveDocument.1">
                  <p:embed/>
                </p:oleObj>
              </mc:Choice>
              <mc:Fallback>
                <p:oleObj name="think-cell Slide" r:id="rId5" imgW="244" imgH="272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B800319-9862-4117-A05A-2AF02A6E0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1751"/>
                        <a:ext cx="1393" cy="1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3D3ABE5-32DB-428C-83B5-62AC2DB65CB3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gray">
          <a:xfrm>
            <a:off x="0" y="0"/>
            <a:ext cx="139237" cy="17502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endParaRPr lang="en-US" sz="2105" b="0" i="0" baseline="0" dirty="0">
              <a:solidFill>
                <a:schemeClr val="bg1"/>
              </a:solidFill>
              <a:latin typeface="Bower Semibold" panose="02000000000000000000" pitchFamily="2" charset="0"/>
              <a:ea typeface="+mj-ea"/>
              <a:cs typeface="+mj-cs"/>
              <a:sym typeface="Bower Semibold" panose="02000000000000000000" pitchFamily="2" charset="0"/>
            </a:endParaRPr>
          </a:p>
        </p:txBody>
      </p:sp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412142" y="1577514"/>
            <a:ext cx="9869117" cy="50187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2142" y="812233"/>
            <a:ext cx="9869117" cy="396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754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12142" y="443870"/>
            <a:ext cx="9869117" cy="3969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5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20C0646-8FED-4D9E-AAA5-B3400C69D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142" y="6596304"/>
            <a:ext cx="9869117" cy="34885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403"/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291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35171" y="1709503"/>
            <a:ext cx="4544695" cy="5100886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3534" y="1709503"/>
            <a:ext cx="4544695" cy="510088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04D9-BE54-43B9-88A8-A24289E11B17}" type="datetimeFigureOut">
              <a:rPr lang="de-DE" smtClean="0"/>
              <a:t>13.11.19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4A8-FB23-4861-B265-78854F1958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7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file:////Users/ivo/Documents/kunden/prpetuum/bmwi/bmwi%20mittelstand%20digital%20cd%200815/Links/bmwi%20mittelstand%204.0%20logo%20kombi.wmf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>
            <a:extLst>
              <a:ext uri="{FF2B5EF4-FFF2-40B4-BE49-F238E27FC236}">
                <a16:creationId xmlns:a16="http://schemas.microsoft.com/office/drawing/2014/main" id="{3305E385-CE2A-0141-9CB9-8FBBA3D8EF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0364" y="1116014"/>
            <a:ext cx="99710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5123" name="Textplatzhalter 2">
            <a:extLst>
              <a:ext uri="{FF2B5EF4-FFF2-40B4-BE49-F238E27FC236}">
                <a16:creationId xmlns:a16="http://schemas.microsoft.com/office/drawing/2014/main" id="{70121B93-80E6-9443-A050-74E1657EC0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60364" y="1763713"/>
            <a:ext cx="9971087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33B31E-1824-8348-BF24-0389879A4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825" y="7008814"/>
            <a:ext cx="2495550" cy="401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104085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326501-9C9E-E84B-A58D-7665F335724A}" type="datetimeFigureOut">
              <a:rPr lang="de-DE" altLang="de-DE"/>
              <a:pPr>
                <a:defRPr/>
              </a:pPr>
              <a:t>13.11.19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CC561E-56DA-7D4D-A469-34B50157C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2839" y="7008814"/>
            <a:ext cx="3387725" cy="401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104085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55CBB1-D3D4-BF4B-A587-BAFECDE06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7651" y="7008814"/>
            <a:ext cx="2493963" cy="401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039629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5175CA-5C20-EA4C-A6FD-E70F856D6CC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5FE4C0C-8485-BB4F-B54E-333FBB24EA86}"/>
              </a:ext>
            </a:extLst>
          </p:cNvPr>
          <p:cNvCxnSpPr/>
          <p:nvPr/>
        </p:nvCxnSpPr>
        <p:spPr>
          <a:xfrm>
            <a:off x="0" y="971550"/>
            <a:ext cx="10693400" cy="0"/>
          </a:xfrm>
          <a:prstGeom prst="line">
            <a:avLst/>
          </a:prstGeom>
          <a:ln>
            <a:solidFill>
              <a:srgbClr val="B50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B7F24E4-82CB-D74B-B9E7-E16F86118759}"/>
              </a:ext>
            </a:extLst>
          </p:cNvPr>
          <p:cNvCxnSpPr/>
          <p:nvPr/>
        </p:nvCxnSpPr>
        <p:spPr>
          <a:xfrm>
            <a:off x="0" y="6948488"/>
            <a:ext cx="10693400" cy="0"/>
          </a:xfrm>
          <a:prstGeom prst="line">
            <a:avLst/>
          </a:prstGeom>
          <a:ln>
            <a:solidFill>
              <a:srgbClr val="B50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Grafik 10" descr="/Users/ivo/Documents/kunden/prpetuum/bmwi/bmwi mittelstand digital cd 0815/Links/bmwi mittelstand 4.0 logo kombi.wmf">
            <a:extLst>
              <a:ext uri="{FF2B5EF4-FFF2-40B4-BE49-F238E27FC236}">
                <a16:creationId xmlns:a16="http://schemas.microsoft.com/office/drawing/2014/main" id="{B63CBAE0-DA55-A645-8814-FB14B49FD339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58739"/>
            <a:ext cx="287655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Grafik 10">
            <a:extLst>
              <a:ext uri="{FF2B5EF4-FFF2-40B4-BE49-F238E27FC236}">
                <a16:creationId xmlns:a16="http://schemas.microsoft.com/office/drawing/2014/main" id="{96773A3C-D804-6243-8E6D-B6563D0278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6" y="252412"/>
            <a:ext cx="23764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9" r:id="rId4"/>
    <p:sldLayoutId id="2147483830" r:id="rId5"/>
  </p:sldLayoutIdLst>
  <p:txStyles>
    <p:titleStyle>
      <a:lvl1pPr algn="l" defTabSz="1039629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B50900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1039629" rtl="0" eaLnBrk="0" fontAlgn="base" hangingPunct="0">
        <a:spcBef>
          <a:spcPct val="0"/>
        </a:spcBef>
        <a:spcAft>
          <a:spcPct val="0"/>
        </a:spcAft>
        <a:defRPr sz="3200">
          <a:solidFill>
            <a:srgbClr val="B50900"/>
          </a:solidFill>
          <a:latin typeface="Arial" charset="0"/>
          <a:ea typeface="Arial" charset="0"/>
          <a:cs typeface="Arial" charset="0"/>
        </a:defRPr>
      </a:lvl2pPr>
      <a:lvl3pPr algn="l" defTabSz="1039629" rtl="0" eaLnBrk="0" fontAlgn="base" hangingPunct="0">
        <a:spcBef>
          <a:spcPct val="0"/>
        </a:spcBef>
        <a:spcAft>
          <a:spcPct val="0"/>
        </a:spcAft>
        <a:defRPr sz="3200">
          <a:solidFill>
            <a:srgbClr val="B50900"/>
          </a:solidFill>
          <a:latin typeface="Arial" charset="0"/>
          <a:ea typeface="Arial" charset="0"/>
          <a:cs typeface="Arial" charset="0"/>
        </a:defRPr>
      </a:lvl3pPr>
      <a:lvl4pPr algn="l" defTabSz="1039629" rtl="0" eaLnBrk="0" fontAlgn="base" hangingPunct="0">
        <a:spcBef>
          <a:spcPct val="0"/>
        </a:spcBef>
        <a:spcAft>
          <a:spcPct val="0"/>
        </a:spcAft>
        <a:defRPr sz="3200">
          <a:solidFill>
            <a:srgbClr val="B50900"/>
          </a:solidFill>
          <a:latin typeface="Arial" charset="0"/>
          <a:ea typeface="Arial" charset="0"/>
          <a:cs typeface="Arial" charset="0"/>
        </a:defRPr>
      </a:lvl4pPr>
      <a:lvl5pPr algn="l" defTabSz="1039629" rtl="0" eaLnBrk="0" fontAlgn="base" hangingPunct="0">
        <a:spcBef>
          <a:spcPct val="0"/>
        </a:spcBef>
        <a:spcAft>
          <a:spcPct val="0"/>
        </a:spcAft>
        <a:defRPr sz="3200">
          <a:solidFill>
            <a:srgbClr val="B50900"/>
          </a:solidFill>
          <a:latin typeface="Arial" charset="0"/>
          <a:ea typeface="Arial" charset="0"/>
          <a:cs typeface="Arial" charset="0"/>
        </a:defRPr>
      </a:lvl5pPr>
      <a:lvl6pPr marL="456150" algn="l" defTabSz="1040599" rtl="0" fontAlgn="base">
        <a:spcBef>
          <a:spcPct val="0"/>
        </a:spcBef>
        <a:spcAft>
          <a:spcPct val="0"/>
        </a:spcAft>
        <a:defRPr sz="3200">
          <a:solidFill>
            <a:srgbClr val="AB2242"/>
          </a:solidFill>
          <a:latin typeface="Arial" charset="0"/>
          <a:ea typeface="Arial" charset="0"/>
          <a:cs typeface="Arial" charset="0"/>
        </a:defRPr>
      </a:lvl6pPr>
      <a:lvl7pPr marL="912296" algn="l" defTabSz="1040599" rtl="0" fontAlgn="base">
        <a:spcBef>
          <a:spcPct val="0"/>
        </a:spcBef>
        <a:spcAft>
          <a:spcPct val="0"/>
        </a:spcAft>
        <a:defRPr sz="3200">
          <a:solidFill>
            <a:srgbClr val="AB2242"/>
          </a:solidFill>
          <a:latin typeface="Arial" charset="0"/>
          <a:ea typeface="Arial" charset="0"/>
          <a:cs typeface="Arial" charset="0"/>
        </a:defRPr>
      </a:lvl7pPr>
      <a:lvl8pPr marL="1368456" algn="l" defTabSz="1040599" rtl="0" fontAlgn="base">
        <a:spcBef>
          <a:spcPct val="0"/>
        </a:spcBef>
        <a:spcAft>
          <a:spcPct val="0"/>
        </a:spcAft>
        <a:defRPr sz="3200">
          <a:solidFill>
            <a:srgbClr val="AB2242"/>
          </a:solidFill>
          <a:latin typeface="Arial" charset="0"/>
          <a:ea typeface="Arial" charset="0"/>
          <a:cs typeface="Arial" charset="0"/>
        </a:defRPr>
      </a:lvl8pPr>
      <a:lvl9pPr marL="1824608" algn="l" defTabSz="1040599" rtl="0" fontAlgn="base">
        <a:spcBef>
          <a:spcPct val="0"/>
        </a:spcBef>
        <a:spcAft>
          <a:spcPct val="0"/>
        </a:spcAft>
        <a:defRPr sz="3200">
          <a:solidFill>
            <a:srgbClr val="AB2242"/>
          </a:solidFill>
          <a:latin typeface="Arial" charset="0"/>
          <a:ea typeface="Arial" charset="0"/>
          <a:cs typeface="Arial" charset="0"/>
        </a:defRPr>
      </a:lvl9pPr>
    </p:titleStyle>
    <p:bodyStyle>
      <a:lvl1pPr marL="388869" indent="-388869" algn="l" defTabSz="103962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842814" indent="-323793" algn="l" defTabSz="103962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299934" indent="-258718" algn="l" defTabSz="103962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818955" indent="-258718" algn="l" defTabSz="103962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339562" indent="-258718" algn="l" defTabSz="103962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861832" indent="-260166" algn="l" defTabSz="10406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2164" indent="-260166" algn="l" defTabSz="10406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2499" indent="-260166" algn="l" defTabSz="10406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2832" indent="-260166" algn="l" defTabSz="10406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334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666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1000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1334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1664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2000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2332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2662" algn="l" defTabSz="10406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hyperlink" Target="https://bimchain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mchain.io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1CDEE-FE91-754D-AF61-7D5C83F2B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064" y="2160589"/>
            <a:ext cx="9090025" cy="1620837"/>
          </a:xfrm>
        </p:spPr>
        <p:txBody>
          <a:bodyPr>
            <a:normAutofit/>
          </a:bodyPr>
          <a:lstStyle/>
          <a:p>
            <a:pPr defTabSz="1040599">
              <a:defRPr/>
            </a:pPr>
            <a:r>
              <a:rPr lang="de-DE" dirty="0" err="1"/>
              <a:t>Blockchain</a:t>
            </a:r>
            <a:r>
              <a:rPr lang="de-DE" dirty="0"/>
              <a:t> zur Digitalisierung</a:t>
            </a:r>
            <a:br>
              <a:rPr lang="de-DE" dirty="0"/>
            </a:br>
            <a:r>
              <a:rPr lang="de-DE" dirty="0"/>
              <a:t>des Planens und Bauens?</a:t>
            </a:r>
          </a:p>
        </p:txBody>
      </p:sp>
      <p:sp>
        <p:nvSpPr>
          <p:cNvPr id="18435" name="Untertitel 2">
            <a:extLst>
              <a:ext uri="{FF2B5EF4-FFF2-40B4-BE49-F238E27FC236}">
                <a16:creationId xmlns:a16="http://schemas.microsoft.com/office/drawing/2014/main" id="{ADC9922D-2520-CB47-B38D-5E3511AC0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063" y="4319590"/>
            <a:ext cx="7485062" cy="1931986"/>
          </a:xfrm>
        </p:spPr>
        <p:txBody>
          <a:bodyPr>
            <a:noAutofit/>
          </a:bodyPr>
          <a:lstStyle/>
          <a:p>
            <a:r>
              <a:rPr lang="de-DE" sz="2000" dirty="0"/>
              <a:t>Diskussionsbeitrag</a:t>
            </a:r>
          </a:p>
          <a:p>
            <a:endParaRPr lang="de-DE" sz="2000" dirty="0"/>
          </a:p>
          <a:p>
            <a:r>
              <a:rPr lang="de-DE" sz="2000" dirty="0"/>
              <a:t>Achim </a:t>
            </a:r>
            <a:r>
              <a:rPr lang="de-DE" sz="2000" dirty="0" err="1"/>
              <a:t>Oberg</a:t>
            </a:r>
            <a:r>
              <a:rPr lang="de-DE" sz="2000" dirty="0"/>
              <a:t> &amp; Tino Schöllhorn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1">
            <a:extLst>
              <a:ext uri="{FF2B5EF4-FFF2-40B4-BE49-F238E27FC236}">
                <a16:creationId xmlns:a16="http://schemas.microsoft.com/office/drawing/2014/main" id="{DE69A76D-2C31-4549-AB7A-681A31BFF86F}"/>
              </a:ext>
            </a:extLst>
          </p:cNvPr>
          <p:cNvSpPr/>
          <p:nvPr/>
        </p:nvSpPr>
        <p:spPr bwMode="gray">
          <a:xfrm>
            <a:off x="412142" y="2650237"/>
            <a:ext cx="1948872" cy="61789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403" b="1" dirty="0">
              <a:solidFill>
                <a:schemeClr val="bg1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29FF614-740D-1541-857F-49E79376CF70}"/>
              </a:ext>
            </a:extLst>
          </p:cNvPr>
          <p:cNvSpPr/>
          <p:nvPr/>
        </p:nvSpPr>
        <p:spPr bwMode="gray">
          <a:xfrm>
            <a:off x="412142" y="2040302"/>
            <a:ext cx="9634760" cy="6315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de-DE" sz="1403" b="1" dirty="0">
              <a:solidFill>
                <a:schemeClr val="bg1"/>
              </a:solidFill>
            </a:endParaRPr>
          </a:p>
        </p:txBody>
      </p:sp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887FB359-4837-4CB2-AEE1-77787F0319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93" y="774505"/>
          <a:ext cx="1393" cy="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think-cell Slide" r:id="rId5" imgW="581" imgH="586" progId="TCLayout.ActiveDocument.1">
                  <p:embed/>
                </p:oleObj>
              </mc:Choice>
              <mc:Fallback>
                <p:oleObj name="think-cell Slide" r:id="rId5" imgW="581" imgH="586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887FB359-4837-4CB2-AEE1-77787F031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774505"/>
                        <a:ext cx="1393" cy="1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EBBF20F-F437-45E5-898A-CF2E3C7D651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773112"/>
            <a:ext cx="139237" cy="13923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842" dirty="0">
              <a:solidFill>
                <a:schemeClr val="bg1"/>
              </a:solidFill>
              <a:latin typeface="Bower Semibold" panose="02000000000000000000" pitchFamily="2" charset="0"/>
              <a:ea typeface="+mj-ea"/>
              <a:cs typeface="+mj-cs"/>
              <a:sym typeface="Bower Semibold" panose="02000000000000000000" pitchFamily="2" charset="0"/>
            </a:endParaRPr>
          </a:p>
        </p:txBody>
      </p:sp>
      <p:sp>
        <p:nvSpPr>
          <p:cNvPr id="16" name="Zahl">
            <a:extLst>
              <a:ext uri="{FF2B5EF4-FFF2-40B4-BE49-F238E27FC236}">
                <a16:creationId xmlns:a16="http://schemas.microsoft.com/office/drawing/2014/main" id="{FBCCCAF0-A8B2-473C-92D3-137332B3539F}"/>
              </a:ext>
            </a:extLst>
          </p:cNvPr>
          <p:cNvSpPr txBox="1">
            <a:spLocks/>
          </p:cNvSpPr>
          <p:nvPr/>
        </p:nvSpPr>
        <p:spPr>
          <a:xfrm>
            <a:off x="618453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BIMchain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19" name="Zahl">
            <a:extLst>
              <a:ext uri="{FF2B5EF4-FFF2-40B4-BE49-F238E27FC236}">
                <a16:creationId xmlns:a16="http://schemas.microsoft.com/office/drawing/2014/main" id="{A5082E8C-676B-447E-8CE3-795DB73B35FE}"/>
              </a:ext>
            </a:extLst>
          </p:cNvPr>
          <p:cNvSpPr txBox="1">
            <a:spLocks/>
          </p:cNvSpPr>
          <p:nvPr/>
        </p:nvSpPr>
        <p:spPr>
          <a:xfrm>
            <a:off x="6441009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dirty="0">
                <a:solidFill>
                  <a:schemeClr val="bg1"/>
                </a:solidFill>
                <a:latin typeface="Bower Semibold"/>
              </a:rPr>
              <a:t>Supply Chain</a:t>
            </a:r>
          </a:p>
        </p:txBody>
      </p:sp>
      <p:sp>
        <p:nvSpPr>
          <p:cNvPr id="20" name="Zahl">
            <a:extLst>
              <a:ext uri="{FF2B5EF4-FFF2-40B4-BE49-F238E27FC236}">
                <a16:creationId xmlns:a16="http://schemas.microsoft.com/office/drawing/2014/main" id="{F9B9D921-FC5A-4512-AC11-B25FDBA7EE8B}"/>
              </a:ext>
            </a:extLst>
          </p:cNvPr>
          <p:cNvSpPr txBox="1">
            <a:spLocks/>
          </p:cNvSpPr>
          <p:nvPr/>
        </p:nvSpPr>
        <p:spPr>
          <a:xfrm>
            <a:off x="8381861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weitere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cxnSp>
        <p:nvCxnSpPr>
          <p:cNvPr id="46" name="Trennstrich">
            <a:extLst>
              <a:ext uri="{FF2B5EF4-FFF2-40B4-BE49-F238E27FC236}">
                <a16:creationId xmlns:a16="http://schemas.microsoft.com/office/drawing/2014/main" id="{E1E2E665-518C-49F5-94BA-D31DCCCA7240}"/>
              </a:ext>
            </a:extLst>
          </p:cNvPr>
          <p:cNvCxnSpPr/>
          <p:nvPr/>
        </p:nvCxnSpPr>
        <p:spPr bwMode="gray">
          <a:xfrm flipV="1">
            <a:off x="4293846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Trennstrich">
            <a:extLst>
              <a:ext uri="{FF2B5EF4-FFF2-40B4-BE49-F238E27FC236}">
                <a16:creationId xmlns:a16="http://schemas.microsoft.com/office/drawing/2014/main" id="{109C5E2D-34C4-4D66-8E59-16A1900867C4}"/>
              </a:ext>
            </a:extLst>
          </p:cNvPr>
          <p:cNvCxnSpPr/>
          <p:nvPr/>
        </p:nvCxnSpPr>
        <p:spPr bwMode="gray">
          <a:xfrm flipV="1">
            <a:off x="6234698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Trennstrich">
            <a:extLst>
              <a:ext uri="{FF2B5EF4-FFF2-40B4-BE49-F238E27FC236}">
                <a16:creationId xmlns:a16="http://schemas.microsoft.com/office/drawing/2014/main" id="{7BD53F89-941E-402A-BBCC-FCF924795601}"/>
              </a:ext>
            </a:extLst>
          </p:cNvPr>
          <p:cNvCxnSpPr/>
          <p:nvPr/>
        </p:nvCxnSpPr>
        <p:spPr bwMode="gray">
          <a:xfrm flipV="1">
            <a:off x="8175550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Trennstrich">
            <a:extLst>
              <a:ext uri="{FF2B5EF4-FFF2-40B4-BE49-F238E27FC236}">
                <a16:creationId xmlns:a16="http://schemas.microsoft.com/office/drawing/2014/main" id="{34009C39-02EB-4717-84B2-58C2715ED9BE}"/>
              </a:ext>
            </a:extLst>
          </p:cNvPr>
          <p:cNvCxnSpPr/>
          <p:nvPr/>
        </p:nvCxnSpPr>
        <p:spPr bwMode="gray">
          <a:xfrm flipV="1">
            <a:off x="2352994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34">
            <a:extLst>
              <a:ext uri="{FF2B5EF4-FFF2-40B4-BE49-F238E27FC236}">
                <a16:creationId xmlns:a16="http://schemas.microsoft.com/office/drawing/2014/main" id="{2E0DE076-872A-A74F-AD52-0FB4A64DADA0}"/>
              </a:ext>
            </a:extLst>
          </p:cNvPr>
          <p:cNvSpPr/>
          <p:nvPr/>
        </p:nvSpPr>
        <p:spPr bwMode="gray">
          <a:xfrm>
            <a:off x="412141" y="3258347"/>
            <a:ext cx="9720507" cy="302688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63150" tIns="63150" rIns="63150" bIns="63150" numCol="1" anchor="t" anchorCtr="0" compatLnSpc="1">
            <a:prstTxWarp prst="textNoShape">
              <a:avLst/>
            </a:prstTxWarp>
            <a:noAutofit/>
          </a:bodyPr>
          <a:lstStyle/>
          <a:p>
            <a:pPr marL="0" lvl="1" algn="ctr" defTabSz="802020">
              <a:lnSpc>
                <a:spcPct val="150000"/>
              </a:lnSpc>
              <a:spcBef>
                <a:spcPts val="526"/>
              </a:spcBef>
              <a:buClr>
                <a:schemeClr val="tx1"/>
              </a:buClr>
              <a:buSzPct val="115000"/>
            </a:pPr>
            <a:endParaRPr lang="de-DE" sz="1754" dirty="0">
              <a:solidFill>
                <a:srgbClr val="000000"/>
              </a:solidFill>
              <a:latin typeface="Theinhardt" panose="020B0303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374B8D-064A-3B4F-B3AC-1CE83AB29902}"/>
              </a:ext>
            </a:extLst>
          </p:cNvPr>
          <p:cNvSpPr/>
          <p:nvPr/>
        </p:nvSpPr>
        <p:spPr>
          <a:xfrm>
            <a:off x="618452" y="3504511"/>
            <a:ext cx="9291639" cy="204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für BIM Transaktionen integriert die dezentralen und unveränderlichen Eigenschaften der  Blockhain in den BIM Server.</a:t>
            </a:r>
          </a:p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Die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Technologie adressiert Probleme, welche die Bauindustrie an der Nutzung von BIM hindern wie: 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 err="1">
                <a:solidFill>
                  <a:srgbClr val="575757"/>
                </a:solidFill>
                <a:latin typeface="Theinhardt" panose="020B0303020202020204" pitchFamily="34" charset="77"/>
              </a:rPr>
              <a:t>Cybersecurity</a:t>
            </a: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: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Technologie verstärkt die Sicherheit von BIM Modellen. Cyberangriffe von BIM Modellen würden extreme Rechenleistung und Konsens unter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Minern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erfordern. 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Aufzeichnen von Modifikationen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Unveränderliche Aufzeichnungen von BIM Modell Modifikationen werden in Zeitreihen gespeichert und erhöhen die Effizienz des Datenaustauschen erheblich. 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Schutz von Eigentumsrechten: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Technologie adressiert Schwierigkeiten Verantwortlichkeiten im BIM Workflow zuzuordnen, um Eigentumsrechte zu schützen. Mit Hilfe von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Cryptowährungen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kann der individuelle Projektbeitrag von beteiligten Parteien gemessen und Vergütungen akkurat berechnet werden. 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6016DD81-28B3-EA45-B2B5-E3C355EAC1C2}"/>
              </a:ext>
            </a:extLst>
          </p:cNvPr>
          <p:cNvSpPr/>
          <p:nvPr/>
        </p:nvSpPr>
        <p:spPr>
          <a:xfrm rot="5400000">
            <a:off x="1183110" y="2412904"/>
            <a:ext cx="398912" cy="1113974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de-DE" sz="1842" b="1" dirty="0">
              <a:solidFill>
                <a:srgbClr val="FFFFFF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3378937-36F5-D74A-9D12-8F5FF68B9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142" y="1419249"/>
            <a:ext cx="9869117" cy="315751"/>
          </a:xfrm>
        </p:spPr>
        <p:txBody>
          <a:bodyPr/>
          <a:lstStyle/>
          <a:p>
            <a:r>
              <a:rPr lang="de-DE" dirty="0"/>
              <a:t>Die Bauindustrie bietet eine Reihe von </a:t>
            </a:r>
            <a:r>
              <a:rPr lang="de-DE" dirty="0" err="1"/>
              <a:t>Anwundungsmöglichkeiten</a:t>
            </a:r>
            <a:r>
              <a:rPr lang="de-DE" dirty="0"/>
              <a:t> für die </a:t>
            </a:r>
            <a:r>
              <a:rPr lang="de-DE" dirty="0" err="1"/>
              <a:t>Blockchain</a:t>
            </a:r>
            <a:r>
              <a:rPr lang="de-DE" dirty="0"/>
              <a:t> Technologie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A89D063F-A7A4-CE4B-8D07-7BC8A546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2" y="1126214"/>
            <a:ext cx="9869117" cy="315750"/>
          </a:xfrm>
        </p:spPr>
        <p:txBody>
          <a:bodyPr/>
          <a:lstStyle/>
          <a:p>
            <a:r>
              <a:rPr lang="de-DE" dirty="0"/>
              <a:t>Anwendung der </a:t>
            </a:r>
            <a:r>
              <a:rPr lang="de-DE" dirty="0" err="1"/>
              <a:t>Blockchain</a:t>
            </a:r>
            <a:r>
              <a:rPr lang="de-DE" dirty="0"/>
              <a:t> Technologie in der Bauindustrie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3E96BA-FD2C-3E49-B287-3272EB8A39B5}"/>
              </a:ext>
            </a:extLst>
          </p:cNvPr>
          <p:cNvSpPr txBox="1"/>
          <p:nvPr/>
        </p:nvSpPr>
        <p:spPr>
          <a:xfrm>
            <a:off x="412141" y="6384010"/>
            <a:ext cx="8323247" cy="162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26"/>
              </a:spcBef>
              <a:buSzPct val="100000"/>
            </a:pPr>
            <a:r>
              <a:rPr lang="de-DE" sz="1053" b="1" dirty="0">
                <a:solidFill>
                  <a:srgbClr val="575757"/>
                </a:solidFill>
                <a:latin typeface="Theinhardt" panose="020B0303020202020204" pitchFamily="34" charset="77"/>
              </a:rPr>
              <a:t>Source: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Barima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2017; Belle 2017;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Hargarden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et al. 2019; Turk und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Klinc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2017</a:t>
            </a:r>
          </a:p>
        </p:txBody>
      </p:sp>
      <p:sp>
        <p:nvSpPr>
          <p:cNvPr id="26" name="Zahl">
            <a:extLst>
              <a:ext uri="{FF2B5EF4-FFF2-40B4-BE49-F238E27FC236}">
                <a16:creationId xmlns:a16="http://schemas.microsoft.com/office/drawing/2014/main" id="{953DFD69-57D8-2446-88CB-03B8F7022A38}"/>
              </a:ext>
            </a:extLst>
          </p:cNvPr>
          <p:cNvSpPr txBox="1">
            <a:spLocks/>
          </p:cNvSpPr>
          <p:nvPr/>
        </p:nvSpPr>
        <p:spPr>
          <a:xfrm>
            <a:off x="2559305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Verträge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27" name="Zahl">
            <a:extLst>
              <a:ext uri="{FF2B5EF4-FFF2-40B4-BE49-F238E27FC236}">
                <a16:creationId xmlns:a16="http://schemas.microsoft.com/office/drawing/2014/main" id="{1BD701EA-A955-8441-8516-0A23AED42B3A}"/>
              </a:ext>
            </a:extLst>
          </p:cNvPr>
          <p:cNvSpPr txBox="1">
            <a:spLocks/>
          </p:cNvSpPr>
          <p:nvPr/>
        </p:nvSpPr>
        <p:spPr>
          <a:xfrm>
            <a:off x="4500157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Bauelemente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13201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mchain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56" y="1438150"/>
            <a:ext cx="2685660" cy="751985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32" y="5685719"/>
            <a:ext cx="2289375" cy="75198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32" y="5011562"/>
            <a:ext cx="4403288" cy="62665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05032" y="4640123"/>
            <a:ext cx="2355901" cy="375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42" dirty="0"/>
              <a:t>Forschung - BIMCHAIN</a:t>
            </a:r>
            <a:endParaRPr lang="en-US" sz="1842" dirty="0"/>
          </a:p>
        </p:txBody>
      </p:sp>
      <p:sp>
        <p:nvSpPr>
          <p:cNvPr id="10" name="Textfeld 9"/>
          <p:cNvSpPr txBox="1"/>
          <p:nvPr/>
        </p:nvSpPr>
        <p:spPr>
          <a:xfrm>
            <a:off x="576441" y="1114216"/>
            <a:ext cx="1107483" cy="375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42" dirty="0"/>
              <a:t>Verbände</a:t>
            </a:r>
            <a:endParaRPr lang="en-US" sz="1842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14" y="1485654"/>
            <a:ext cx="1085594" cy="70448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1659" y="2237639"/>
            <a:ext cx="3664658" cy="375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42" dirty="0" err="1"/>
              <a:t>Construction</a:t>
            </a:r>
            <a:r>
              <a:rPr lang="de-DE" sz="1842" dirty="0"/>
              <a:t> Blockchain </a:t>
            </a:r>
            <a:r>
              <a:rPr lang="de-DE" sz="1842" dirty="0" err="1"/>
              <a:t>Consortium</a:t>
            </a:r>
            <a:endParaRPr lang="en-US" sz="1842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362" y="4833569"/>
            <a:ext cx="4971454" cy="7603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5194" y="5685719"/>
            <a:ext cx="3089237" cy="75198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473156" y="1022405"/>
            <a:ext cx="1526444" cy="375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42" dirty="0"/>
              <a:t>Unternehmen</a:t>
            </a:r>
            <a:endParaRPr lang="en-US" sz="1842" dirty="0"/>
          </a:p>
        </p:txBody>
      </p:sp>
    </p:spTree>
    <p:extLst>
      <p:ext uri="{BB962C8B-B14F-4D97-AF65-F5344CB8AC3E}">
        <p14:creationId xmlns:p14="http://schemas.microsoft.com/office/powerpoint/2010/main" val="2737293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9771" y="1237934"/>
            <a:ext cx="7406419" cy="5591280"/>
          </a:xfrm>
          <a:prstGeom prst="rect">
            <a:avLst/>
          </a:prstGeom>
        </p:spPr>
      </p:pic>
      <p:pic>
        <p:nvPicPr>
          <p:cNvPr id="7" name="Picture 2" descr="Bimchai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4" y="1364802"/>
            <a:ext cx="1670844" cy="467836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6009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4">
            <a:extLst>
              <a:ext uri="{FF2B5EF4-FFF2-40B4-BE49-F238E27FC236}">
                <a16:creationId xmlns:a16="http://schemas.microsoft.com/office/drawing/2014/main" id="{3982B9AF-CA6D-D741-BB03-E8E5B0E970E3}"/>
              </a:ext>
            </a:extLst>
          </p:cNvPr>
          <p:cNvSpPr/>
          <p:nvPr/>
        </p:nvSpPr>
        <p:spPr bwMode="gray">
          <a:xfrm>
            <a:off x="412141" y="3258347"/>
            <a:ext cx="9720507" cy="302688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63150" tIns="63150" rIns="63150" bIns="63150" numCol="1" anchor="t" anchorCtr="0" compatLnSpc="1">
            <a:prstTxWarp prst="textNoShape">
              <a:avLst/>
            </a:prstTxWarp>
            <a:noAutofit/>
          </a:bodyPr>
          <a:lstStyle/>
          <a:p>
            <a:pPr marL="0" lvl="1" algn="ctr" defTabSz="802020">
              <a:lnSpc>
                <a:spcPct val="150000"/>
              </a:lnSpc>
              <a:spcBef>
                <a:spcPts val="526"/>
              </a:spcBef>
              <a:buClr>
                <a:schemeClr val="tx1"/>
              </a:buClr>
              <a:buSzPct val="115000"/>
            </a:pPr>
            <a:endParaRPr lang="de-DE" sz="1754" dirty="0">
              <a:solidFill>
                <a:srgbClr val="000000"/>
              </a:solidFill>
              <a:latin typeface="Theinhardt" panose="020B0303020202020204" pitchFamily="34" charset="0"/>
            </a:endParaRPr>
          </a:p>
        </p:txBody>
      </p:sp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887FB359-4837-4CB2-AEE1-77787F0319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93" y="774505"/>
          <a:ext cx="1393" cy="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think-cell Slide" r:id="rId5" imgW="581" imgH="586" progId="TCLayout.ActiveDocument.1">
                  <p:embed/>
                </p:oleObj>
              </mc:Choice>
              <mc:Fallback>
                <p:oleObj name="think-cell Slide" r:id="rId5" imgW="581" imgH="586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887FB359-4837-4CB2-AEE1-77787F031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774505"/>
                        <a:ext cx="1393" cy="1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EBBF20F-F437-45E5-898A-CF2E3C7D651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773112"/>
            <a:ext cx="139237" cy="13923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842" dirty="0">
              <a:solidFill>
                <a:schemeClr val="bg1"/>
              </a:solidFill>
              <a:latin typeface="Bower Semibold" panose="02000000000000000000" pitchFamily="2" charset="0"/>
              <a:ea typeface="+mj-ea"/>
              <a:cs typeface="+mj-cs"/>
              <a:sym typeface="Bower Semibold" panose="02000000000000000000" pitchFamily="2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DE69A76D-2C31-4549-AB7A-681A31BFF86F}"/>
              </a:ext>
            </a:extLst>
          </p:cNvPr>
          <p:cNvSpPr/>
          <p:nvPr/>
        </p:nvSpPr>
        <p:spPr bwMode="gray">
          <a:xfrm>
            <a:off x="2348687" y="2650237"/>
            <a:ext cx="1948872" cy="61789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403" b="1" dirty="0">
              <a:solidFill>
                <a:schemeClr val="bg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374B8D-064A-3B4F-B3AC-1CE83AB29902}"/>
              </a:ext>
            </a:extLst>
          </p:cNvPr>
          <p:cNvSpPr/>
          <p:nvPr/>
        </p:nvSpPr>
        <p:spPr>
          <a:xfrm>
            <a:off x="618452" y="3504511"/>
            <a:ext cx="9416391" cy="2744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“Computergesteuerte Transaktionsprotokolle, welche Vertragsklauseln ausführen.”</a:t>
            </a:r>
          </a:p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Smart Verträge vollstrecken automatisch Vertragsklauseln sobald die Vertragsbedingungen erfüllt sind. </a:t>
            </a:r>
          </a:p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Die Erfüllung von Vertragsklauseln kann mit Hilfe von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IoT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Einrichtungen ermittelt und an das BIM Modell über die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berichtet werden </a:t>
            </a:r>
          </a:p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Selbstausführende Komponenten von smarten Verträgen liefern eine Reihe von Vorteilen: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Beseitigen von Zahlungsproblemen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Kapital und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Cryptowährungen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können in  smarten Verträgen integriert werden, um Bauunternehmer und Lieferanten gegen Insolvenzrisiken oder Zahlungsverzüge abzusichern. 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Verbesserung der Vertragsverwaltung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Smarte Verträge werden als eindeutige Software Codes formuliert. Zeitaufwand zur Registrierung, Überwachung und Aktualisierung von Verträgen kann reduziert werden, aufgrund des manipulationssicheren Systems.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Neugestaltung von Vertrauen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Aufzeichnungen aller Transaktionen auf der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Records erhöhen das Vertrauen aller beteiligten Parteien durch Transparenz und Genauigkeit. Die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Autonomität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der smarten Verträge reduziert die Abhängigkeit von Vermittlerrollen wie Anwälten.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6016DD81-28B3-EA45-B2B5-E3C355EAC1C2}"/>
              </a:ext>
            </a:extLst>
          </p:cNvPr>
          <p:cNvSpPr/>
          <p:nvPr/>
        </p:nvSpPr>
        <p:spPr>
          <a:xfrm rot="5400000">
            <a:off x="3119655" y="2412904"/>
            <a:ext cx="398912" cy="1113974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de-DE" sz="1842" b="1" dirty="0">
              <a:solidFill>
                <a:srgbClr val="FFFFFF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25D7FE0-A0C8-FD49-A424-470F2A6B0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142" y="1419249"/>
            <a:ext cx="9869117" cy="315751"/>
          </a:xfrm>
        </p:spPr>
        <p:txBody>
          <a:bodyPr/>
          <a:lstStyle/>
          <a:p>
            <a:r>
              <a:rPr lang="de-DE"/>
              <a:t>Die Bauindustrie bietet eine Reihe von Anwundungsmöglichkeiten für die Blockchain Technologie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19FC2810-01E5-6643-B6FC-5BA6D718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2" y="1126214"/>
            <a:ext cx="9869117" cy="315750"/>
          </a:xfrm>
        </p:spPr>
        <p:txBody>
          <a:bodyPr/>
          <a:lstStyle/>
          <a:p>
            <a:r>
              <a:rPr lang="de-DE" dirty="0"/>
              <a:t>Anwendung der </a:t>
            </a:r>
            <a:r>
              <a:rPr lang="de-DE" dirty="0" err="1"/>
              <a:t>Blockchain</a:t>
            </a:r>
            <a:r>
              <a:rPr lang="de-DE" dirty="0"/>
              <a:t> Technologie in der Bauindustrie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D7E5E78-353E-6744-BF90-6704B0F9C93C}"/>
              </a:ext>
            </a:extLst>
          </p:cNvPr>
          <p:cNvSpPr txBox="1"/>
          <p:nvPr/>
        </p:nvSpPr>
        <p:spPr>
          <a:xfrm>
            <a:off x="412141" y="6384010"/>
            <a:ext cx="8323247" cy="162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26"/>
              </a:spcBef>
              <a:buSzPct val="100000"/>
            </a:pPr>
            <a:r>
              <a:rPr lang="de-DE" sz="1053" b="1" dirty="0">
                <a:solidFill>
                  <a:srgbClr val="575757"/>
                </a:solidFill>
                <a:latin typeface="Theinhardt" panose="020B0303020202020204" pitchFamily="34" charset="77"/>
              </a:rPr>
              <a:t>Source: 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Belle 2017;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Hargarden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et al. 2019; Lamb 2018; Turk und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Klinc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2017, Wang 2017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025CCD6-11E8-704C-9F4F-849E6354BCC8}"/>
              </a:ext>
            </a:extLst>
          </p:cNvPr>
          <p:cNvSpPr/>
          <p:nvPr/>
        </p:nvSpPr>
        <p:spPr bwMode="gray">
          <a:xfrm>
            <a:off x="412142" y="2040302"/>
            <a:ext cx="9634760" cy="6315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de-DE" sz="1403" b="1" dirty="0">
              <a:solidFill>
                <a:schemeClr val="bg1"/>
              </a:solidFill>
            </a:endParaRPr>
          </a:p>
        </p:txBody>
      </p:sp>
      <p:sp>
        <p:nvSpPr>
          <p:cNvPr id="31" name="Zahl">
            <a:extLst>
              <a:ext uri="{FF2B5EF4-FFF2-40B4-BE49-F238E27FC236}">
                <a16:creationId xmlns:a16="http://schemas.microsoft.com/office/drawing/2014/main" id="{6CE093BB-09D4-5142-A292-FE59E9207D8B}"/>
              </a:ext>
            </a:extLst>
          </p:cNvPr>
          <p:cNvSpPr txBox="1">
            <a:spLocks/>
          </p:cNvSpPr>
          <p:nvPr/>
        </p:nvSpPr>
        <p:spPr>
          <a:xfrm>
            <a:off x="618453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BIMchain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2" name="Zahl">
            <a:extLst>
              <a:ext uri="{FF2B5EF4-FFF2-40B4-BE49-F238E27FC236}">
                <a16:creationId xmlns:a16="http://schemas.microsoft.com/office/drawing/2014/main" id="{3755A0D5-AA85-A049-A5C4-7CD5E22A8A64}"/>
              </a:ext>
            </a:extLst>
          </p:cNvPr>
          <p:cNvSpPr txBox="1">
            <a:spLocks/>
          </p:cNvSpPr>
          <p:nvPr/>
        </p:nvSpPr>
        <p:spPr>
          <a:xfrm>
            <a:off x="6441009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dirty="0">
                <a:solidFill>
                  <a:schemeClr val="bg1"/>
                </a:solidFill>
                <a:latin typeface="Bower Semibold"/>
              </a:rPr>
              <a:t>Supply Chain</a:t>
            </a:r>
          </a:p>
        </p:txBody>
      </p:sp>
      <p:sp>
        <p:nvSpPr>
          <p:cNvPr id="33" name="Zahl">
            <a:extLst>
              <a:ext uri="{FF2B5EF4-FFF2-40B4-BE49-F238E27FC236}">
                <a16:creationId xmlns:a16="http://schemas.microsoft.com/office/drawing/2014/main" id="{F7E5AEA7-39F1-C040-B69E-0711CC4453A4}"/>
              </a:ext>
            </a:extLst>
          </p:cNvPr>
          <p:cNvSpPr txBox="1">
            <a:spLocks/>
          </p:cNvSpPr>
          <p:nvPr/>
        </p:nvSpPr>
        <p:spPr>
          <a:xfrm>
            <a:off x="8381861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weitere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cxnSp>
        <p:nvCxnSpPr>
          <p:cNvPr id="34" name="Trennstrich">
            <a:extLst>
              <a:ext uri="{FF2B5EF4-FFF2-40B4-BE49-F238E27FC236}">
                <a16:creationId xmlns:a16="http://schemas.microsoft.com/office/drawing/2014/main" id="{54620EB9-D17D-6A4F-AEBA-B7035592DD5F}"/>
              </a:ext>
            </a:extLst>
          </p:cNvPr>
          <p:cNvCxnSpPr/>
          <p:nvPr/>
        </p:nvCxnSpPr>
        <p:spPr bwMode="gray">
          <a:xfrm flipV="1">
            <a:off x="4293846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Trennstrich">
            <a:extLst>
              <a:ext uri="{FF2B5EF4-FFF2-40B4-BE49-F238E27FC236}">
                <a16:creationId xmlns:a16="http://schemas.microsoft.com/office/drawing/2014/main" id="{99747216-8BA5-4D4A-8F05-792FD2E7A319}"/>
              </a:ext>
            </a:extLst>
          </p:cNvPr>
          <p:cNvCxnSpPr/>
          <p:nvPr/>
        </p:nvCxnSpPr>
        <p:spPr bwMode="gray">
          <a:xfrm flipV="1">
            <a:off x="6234698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Trennstrich">
            <a:extLst>
              <a:ext uri="{FF2B5EF4-FFF2-40B4-BE49-F238E27FC236}">
                <a16:creationId xmlns:a16="http://schemas.microsoft.com/office/drawing/2014/main" id="{5B877D28-EBC5-4840-954C-EBDEF967126B}"/>
              </a:ext>
            </a:extLst>
          </p:cNvPr>
          <p:cNvCxnSpPr/>
          <p:nvPr/>
        </p:nvCxnSpPr>
        <p:spPr bwMode="gray">
          <a:xfrm flipV="1">
            <a:off x="8175550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Trennstrich">
            <a:extLst>
              <a:ext uri="{FF2B5EF4-FFF2-40B4-BE49-F238E27FC236}">
                <a16:creationId xmlns:a16="http://schemas.microsoft.com/office/drawing/2014/main" id="{3EA655F4-0C1C-3E47-8B3F-0189108230A5}"/>
              </a:ext>
            </a:extLst>
          </p:cNvPr>
          <p:cNvCxnSpPr/>
          <p:nvPr/>
        </p:nvCxnSpPr>
        <p:spPr bwMode="gray">
          <a:xfrm flipV="1">
            <a:off x="2352994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Zahl">
            <a:extLst>
              <a:ext uri="{FF2B5EF4-FFF2-40B4-BE49-F238E27FC236}">
                <a16:creationId xmlns:a16="http://schemas.microsoft.com/office/drawing/2014/main" id="{229377E1-834D-1944-9924-3E2FBE6FBCA9}"/>
              </a:ext>
            </a:extLst>
          </p:cNvPr>
          <p:cNvSpPr txBox="1">
            <a:spLocks/>
          </p:cNvSpPr>
          <p:nvPr/>
        </p:nvSpPr>
        <p:spPr>
          <a:xfrm>
            <a:off x="2559305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Verträge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9" name="Zahl">
            <a:extLst>
              <a:ext uri="{FF2B5EF4-FFF2-40B4-BE49-F238E27FC236}">
                <a16:creationId xmlns:a16="http://schemas.microsoft.com/office/drawing/2014/main" id="{795A9CFD-DE9A-AA44-BEEA-C0A00A81C3E4}"/>
              </a:ext>
            </a:extLst>
          </p:cNvPr>
          <p:cNvSpPr txBox="1">
            <a:spLocks/>
          </p:cNvSpPr>
          <p:nvPr/>
        </p:nvSpPr>
        <p:spPr>
          <a:xfrm>
            <a:off x="4500157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Bauelemente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0340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EA610-D5EF-6E40-A5FF-C873240F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Blockimmo.ch</a:t>
            </a:r>
            <a:r>
              <a:rPr lang="de-DE" dirty="0"/>
              <a:t> – Investieren in Immobilien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FC2092-8E41-3A44-A80E-422ED3042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243735-7AE6-BB44-8C54-A385A728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17" y="1746251"/>
            <a:ext cx="8848179" cy="50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65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A527F-7E9B-9E4F-80A9-0AEDD1C6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Merido.co</a:t>
            </a:r>
            <a:r>
              <a:rPr lang="de-DE" dirty="0"/>
              <a:t> – Real Estate Investment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31F24AB-097D-E949-B3DC-0DF85FB70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193" y="1763713"/>
            <a:ext cx="8683426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0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A89B2-0C76-9045-839B-64FC847A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blocksquare.io</a:t>
            </a:r>
            <a:r>
              <a:rPr lang="de-DE" dirty="0"/>
              <a:t> – Real Estate Investment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417A199-0B1B-3D40-884B-C82A23CFD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496" y="1763713"/>
            <a:ext cx="8664821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60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04D6D1-D673-4145-B17F-F3C06D94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ubitquity.io</a:t>
            </a:r>
            <a:r>
              <a:rPr lang="de-DE" dirty="0"/>
              <a:t> – Real Estate Management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9B6038F-8414-F04C-91D0-A993A8E55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512" y="1763713"/>
            <a:ext cx="8720788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38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FB93D-7E90-FF4E-8C36-E4BE6FCA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Bitland.World</a:t>
            </a:r>
            <a:r>
              <a:rPr lang="de-DE" dirty="0"/>
              <a:t> - Land Registration in Ghana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93F7138-6DAD-5D49-AA69-78FFB513A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384" y="1763713"/>
            <a:ext cx="8467044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7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4">
            <a:extLst>
              <a:ext uri="{FF2B5EF4-FFF2-40B4-BE49-F238E27FC236}">
                <a16:creationId xmlns:a16="http://schemas.microsoft.com/office/drawing/2014/main" id="{27673698-3AD7-4A4C-A61F-7AF610A1FAEE}"/>
              </a:ext>
            </a:extLst>
          </p:cNvPr>
          <p:cNvSpPr/>
          <p:nvPr/>
        </p:nvSpPr>
        <p:spPr bwMode="gray">
          <a:xfrm>
            <a:off x="412141" y="3258347"/>
            <a:ext cx="9720507" cy="302688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63150" tIns="63150" rIns="63150" bIns="63150" numCol="1" anchor="t" anchorCtr="0" compatLnSpc="1">
            <a:prstTxWarp prst="textNoShape">
              <a:avLst/>
            </a:prstTxWarp>
            <a:noAutofit/>
          </a:bodyPr>
          <a:lstStyle/>
          <a:p>
            <a:pPr marL="0" lvl="1" algn="ctr" defTabSz="802020">
              <a:lnSpc>
                <a:spcPct val="150000"/>
              </a:lnSpc>
              <a:spcBef>
                <a:spcPts val="526"/>
              </a:spcBef>
              <a:buClr>
                <a:schemeClr val="tx1"/>
              </a:buClr>
              <a:buSzPct val="115000"/>
            </a:pPr>
            <a:endParaRPr lang="de-DE" sz="1754" dirty="0">
              <a:solidFill>
                <a:srgbClr val="000000"/>
              </a:solidFill>
              <a:latin typeface="Theinhardt" panose="020B0303020202020204" pitchFamily="34" charset="0"/>
            </a:endParaRPr>
          </a:p>
        </p:txBody>
      </p:sp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887FB359-4837-4CB2-AEE1-77787F0319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93" y="774505"/>
          <a:ext cx="1393" cy="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think-cell Slide" r:id="rId5" imgW="581" imgH="586" progId="TCLayout.ActiveDocument.1">
                  <p:embed/>
                </p:oleObj>
              </mc:Choice>
              <mc:Fallback>
                <p:oleObj name="think-cell Slide" r:id="rId5" imgW="581" imgH="586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887FB359-4837-4CB2-AEE1-77787F031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774505"/>
                        <a:ext cx="1393" cy="1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EBBF20F-F437-45E5-898A-CF2E3C7D651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773112"/>
            <a:ext cx="139237" cy="13923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842" dirty="0">
              <a:solidFill>
                <a:schemeClr val="bg1"/>
              </a:solidFill>
              <a:latin typeface="Bower Semibold" panose="02000000000000000000" pitchFamily="2" charset="0"/>
              <a:ea typeface="+mj-ea"/>
              <a:cs typeface="+mj-cs"/>
              <a:sym typeface="Bower Semibold" panose="02000000000000000000" pitchFamily="2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DE69A76D-2C31-4549-AB7A-681A31BFF86F}"/>
              </a:ext>
            </a:extLst>
          </p:cNvPr>
          <p:cNvSpPr/>
          <p:nvPr/>
        </p:nvSpPr>
        <p:spPr bwMode="gray">
          <a:xfrm>
            <a:off x="4314577" y="2650237"/>
            <a:ext cx="1948872" cy="61789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403" b="1" dirty="0">
              <a:solidFill>
                <a:schemeClr val="bg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374B8D-064A-3B4F-B3AC-1CE83AB29902}"/>
              </a:ext>
            </a:extLst>
          </p:cNvPr>
          <p:cNvSpPr/>
          <p:nvPr/>
        </p:nvSpPr>
        <p:spPr>
          <a:xfrm>
            <a:off x="618452" y="3504511"/>
            <a:ext cx="9416391" cy="204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Durch die Kombination der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Technologie mit BIM und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IoT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können smarte Bauelemente ausgestattet mit Sensoren live an das BIM Model berichten.</a:t>
            </a:r>
          </a:p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Anwendungen von smarten Bioelementen finden sich im gesamten Lebenszyklus von Gebäuden :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Live BIM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BIM Modelle werden zu Livemodellen, welche aktuelle Informationen über den Baufortschritt und den Gebäudezustand sowie  wiederspiegeln.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Performance Management von Gebäuden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Smarte Bauelemente berichten Nutzungs- und Verbrauchsdaten an die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und erlauben somit eine Überwachung und Optimierung der Gebäude Performance.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 err="1">
                <a:solidFill>
                  <a:srgbClr val="575757"/>
                </a:solidFill>
                <a:latin typeface="Theinhardt" panose="020B0303020202020204" pitchFamily="34" charset="77"/>
              </a:rPr>
              <a:t>Machine</a:t>
            </a: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 Economy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-verbundene Bauelemente können programmiert werden, um Wartungs- und Reparaturarbeiten autonom zu initiieren und über integrierte, digitale Guthaben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Cryptowährungen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zur bezahlen. 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6016DD81-28B3-EA45-B2B5-E3C355EAC1C2}"/>
              </a:ext>
            </a:extLst>
          </p:cNvPr>
          <p:cNvSpPr/>
          <p:nvPr/>
        </p:nvSpPr>
        <p:spPr>
          <a:xfrm rot="5400000">
            <a:off x="5085546" y="2412904"/>
            <a:ext cx="398912" cy="1113974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de-DE" sz="1842" b="1" dirty="0">
              <a:solidFill>
                <a:srgbClr val="FFFFFF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99B345C-C556-EE42-97F7-FEFE10694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142" y="1419249"/>
            <a:ext cx="9869117" cy="315751"/>
          </a:xfrm>
        </p:spPr>
        <p:txBody>
          <a:bodyPr/>
          <a:lstStyle/>
          <a:p>
            <a:r>
              <a:rPr lang="de-DE"/>
              <a:t>Die Bauindustrie bietet eine Reihe von Anwundungsmöglichkeiten für die Blockchain Technologie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19822FCF-0A9E-1747-9B86-7496CDA5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2" y="1126214"/>
            <a:ext cx="9869117" cy="315750"/>
          </a:xfrm>
        </p:spPr>
        <p:txBody>
          <a:bodyPr/>
          <a:lstStyle/>
          <a:p>
            <a:r>
              <a:rPr lang="de-DE" dirty="0"/>
              <a:t>Anwendung der </a:t>
            </a:r>
            <a:r>
              <a:rPr lang="de-DE" dirty="0" err="1"/>
              <a:t>Blockchain</a:t>
            </a:r>
            <a:r>
              <a:rPr lang="de-DE" dirty="0"/>
              <a:t> Technologie in der Bauindustrie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440EA8A-DD6E-374A-8FD7-CC540ECF7F28}"/>
              </a:ext>
            </a:extLst>
          </p:cNvPr>
          <p:cNvSpPr txBox="1"/>
          <p:nvPr/>
        </p:nvSpPr>
        <p:spPr>
          <a:xfrm>
            <a:off x="412141" y="6384010"/>
            <a:ext cx="8323247" cy="162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26"/>
              </a:spcBef>
              <a:buSzPct val="100000"/>
            </a:pPr>
            <a:r>
              <a:rPr lang="de-DE" sz="1053" b="1" dirty="0">
                <a:solidFill>
                  <a:srgbClr val="575757"/>
                </a:solidFill>
                <a:latin typeface="Theinhardt" panose="020B0303020202020204" pitchFamily="34" charset="77"/>
              </a:rPr>
              <a:t>Source: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Barima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2017; Belle 2017;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Hargarden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et al. 2019;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Kinnaird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, C. und Geipel, M. 2017; Turk und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Klinc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2017;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Ye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et al. 2018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167C62F-56E6-4744-85D0-C999C0CF7D92}"/>
              </a:ext>
            </a:extLst>
          </p:cNvPr>
          <p:cNvSpPr/>
          <p:nvPr/>
        </p:nvSpPr>
        <p:spPr bwMode="gray">
          <a:xfrm>
            <a:off x="412142" y="2040302"/>
            <a:ext cx="9634760" cy="6315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de-DE" sz="1403" b="1" dirty="0">
              <a:solidFill>
                <a:schemeClr val="bg1"/>
              </a:solidFill>
            </a:endParaRPr>
          </a:p>
        </p:txBody>
      </p:sp>
      <p:sp>
        <p:nvSpPr>
          <p:cNvPr id="29" name="Zahl">
            <a:extLst>
              <a:ext uri="{FF2B5EF4-FFF2-40B4-BE49-F238E27FC236}">
                <a16:creationId xmlns:a16="http://schemas.microsoft.com/office/drawing/2014/main" id="{3E956385-5B8F-3C4E-AF2E-5713F997EC47}"/>
              </a:ext>
            </a:extLst>
          </p:cNvPr>
          <p:cNvSpPr txBox="1">
            <a:spLocks/>
          </p:cNvSpPr>
          <p:nvPr/>
        </p:nvSpPr>
        <p:spPr>
          <a:xfrm>
            <a:off x="618453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BIMchain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0" name="Zahl">
            <a:extLst>
              <a:ext uri="{FF2B5EF4-FFF2-40B4-BE49-F238E27FC236}">
                <a16:creationId xmlns:a16="http://schemas.microsoft.com/office/drawing/2014/main" id="{A835A072-13BC-1F45-AAD4-1D117E5A84DD}"/>
              </a:ext>
            </a:extLst>
          </p:cNvPr>
          <p:cNvSpPr txBox="1">
            <a:spLocks/>
          </p:cNvSpPr>
          <p:nvPr/>
        </p:nvSpPr>
        <p:spPr>
          <a:xfrm>
            <a:off x="6441009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dirty="0">
                <a:solidFill>
                  <a:schemeClr val="bg1"/>
                </a:solidFill>
                <a:latin typeface="Bower Semibold"/>
              </a:rPr>
              <a:t>Supply Chain</a:t>
            </a:r>
          </a:p>
        </p:txBody>
      </p:sp>
      <p:sp>
        <p:nvSpPr>
          <p:cNvPr id="31" name="Zahl">
            <a:extLst>
              <a:ext uri="{FF2B5EF4-FFF2-40B4-BE49-F238E27FC236}">
                <a16:creationId xmlns:a16="http://schemas.microsoft.com/office/drawing/2014/main" id="{D964FE00-9936-E74B-A75C-53C4A9387DD9}"/>
              </a:ext>
            </a:extLst>
          </p:cNvPr>
          <p:cNvSpPr txBox="1">
            <a:spLocks/>
          </p:cNvSpPr>
          <p:nvPr/>
        </p:nvSpPr>
        <p:spPr>
          <a:xfrm>
            <a:off x="8381861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weitere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cxnSp>
        <p:nvCxnSpPr>
          <p:cNvPr id="32" name="Trennstrich">
            <a:extLst>
              <a:ext uri="{FF2B5EF4-FFF2-40B4-BE49-F238E27FC236}">
                <a16:creationId xmlns:a16="http://schemas.microsoft.com/office/drawing/2014/main" id="{E9458E1B-8FD2-3848-833A-83591B6D65B9}"/>
              </a:ext>
            </a:extLst>
          </p:cNvPr>
          <p:cNvCxnSpPr/>
          <p:nvPr/>
        </p:nvCxnSpPr>
        <p:spPr bwMode="gray">
          <a:xfrm flipV="1">
            <a:off x="4293846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Trennstrich">
            <a:extLst>
              <a:ext uri="{FF2B5EF4-FFF2-40B4-BE49-F238E27FC236}">
                <a16:creationId xmlns:a16="http://schemas.microsoft.com/office/drawing/2014/main" id="{18D33754-D688-CB4C-955B-764DF7E20CC5}"/>
              </a:ext>
            </a:extLst>
          </p:cNvPr>
          <p:cNvCxnSpPr/>
          <p:nvPr/>
        </p:nvCxnSpPr>
        <p:spPr bwMode="gray">
          <a:xfrm flipV="1">
            <a:off x="6234698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Trennstrich">
            <a:extLst>
              <a:ext uri="{FF2B5EF4-FFF2-40B4-BE49-F238E27FC236}">
                <a16:creationId xmlns:a16="http://schemas.microsoft.com/office/drawing/2014/main" id="{DCA43E89-0711-F94B-96FE-C7DB1B2D7E3A}"/>
              </a:ext>
            </a:extLst>
          </p:cNvPr>
          <p:cNvCxnSpPr/>
          <p:nvPr/>
        </p:nvCxnSpPr>
        <p:spPr bwMode="gray">
          <a:xfrm flipV="1">
            <a:off x="8175550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Trennstrich">
            <a:extLst>
              <a:ext uri="{FF2B5EF4-FFF2-40B4-BE49-F238E27FC236}">
                <a16:creationId xmlns:a16="http://schemas.microsoft.com/office/drawing/2014/main" id="{9C223702-BF43-F444-BC19-1F1301C6B17B}"/>
              </a:ext>
            </a:extLst>
          </p:cNvPr>
          <p:cNvCxnSpPr/>
          <p:nvPr/>
        </p:nvCxnSpPr>
        <p:spPr bwMode="gray">
          <a:xfrm flipV="1">
            <a:off x="2352994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Zahl">
            <a:extLst>
              <a:ext uri="{FF2B5EF4-FFF2-40B4-BE49-F238E27FC236}">
                <a16:creationId xmlns:a16="http://schemas.microsoft.com/office/drawing/2014/main" id="{AFDEA600-224F-EF4B-9654-C715708438DB}"/>
              </a:ext>
            </a:extLst>
          </p:cNvPr>
          <p:cNvSpPr txBox="1">
            <a:spLocks/>
          </p:cNvSpPr>
          <p:nvPr/>
        </p:nvSpPr>
        <p:spPr>
          <a:xfrm>
            <a:off x="2559305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Verträge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7" name="Zahl">
            <a:extLst>
              <a:ext uri="{FF2B5EF4-FFF2-40B4-BE49-F238E27FC236}">
                <a16:creationId xmlns:a16="http://schemas.microsoft.com/office/drawing/2014/main" id="{FB97DE39-26E0-B949-B092-427A6C450CFC}"/>
              </a:ext>
            </a:extLst>
          </p:cNvPr>
          <p:cNvSpPr txBox="1">
            <a:spLocks/>
          </p:cNvSpPr>
          <p:nvPr/>
        </p:nvSpPr>
        <p:spPr>
          <a:xfrm>
            <a:off x="4500157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Bauelemente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9048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56" dirty="0"/>
              <a:t>Wo </a:t>
            </a:r>
            <a:r>
              <a:rPr lang="en-US" sz="2456" dirty="0" err="1"/>
              <a:t>ist</a:t>
            </a:r>
            <a:r>
              <a:rPr lang="en-US" sz="2456" dirty="0"/>
              <a:t> die Blockchain </a:t>
            </a:r>
            <a:r>
              <a:rPr lang="en-US" sz="2456" dirty="0" err="1"/>
              <a:t>einzuordnen</a:t>
            </a:r>
            <a:r>
              <a:rPr lang="en-US" sz="2456" dirty="0"/>
              <a:t>? </a:t>
            </a:r>
            <a:r>
              <a:rPr lang="en-US" sz="2456" dirty="0" err="1"/>
              <a:t>Technologielayer</a:t>
            </a:r>
            <a:r>
              <a:rPr lang="en-US" sz="2456" dirty="0"/>
              <a:t> und </a:t>
            </a:r>
            <a:r>
              <a:rPr lang="en-US" sz="2456" dirty="0" err="1"/>
              <a:t>Experten</a:t>
            </a:r>
            <a:endParaRPr lang="en-US" sz="2456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643" y="1823626"/>
            <a:ext cx="9223058" cy="42670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5" dirty="0"/>
          </a:p>
          <a:p>
            <a:endParaRPr lang="de-DE" sz="2105" dirty="0"/>
          </a:p>
          <a:p>
            <a:pPr marL="0" indent="0">
              <a:buNone/>
            </a:pPr>
            <a:r>
              <a:rPr lang="de-DE" dirty="0"/>
              <a:t> </a:t>
            </a:r>
            <a:endParaRPr lang="en-US" noProof="0" dirty="0"/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E0BB0738-28EE-2A43-BB3F-0375160EA579}"/>
              </a:ext>
            </a:extLst>
          </p:cNvPr>
          <p:cNvSpPr txBox="1">
            <a:spLocks/>
          </p:cNvSpPr>
          <p:nvPr/>
        </p:nvSpPr>
        <p:spPr>
          <a:xfrm>
            <a:off x="447966" y="2094726"/>
            <a:ext cx="6298971" cy="4096098"/>
          </a:xfrm>
          <a:prstGeom prst="rect">
            <a:avLst/>
          </a:prstGeom>
        </p:spPr>
        <p:txBody>
          <a:bodyPr vert="horz" lIns="80201" tIns="40100" rIns="80201" bIns="401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175" lvl="1" indent="-300758">
              <a:buFont typeface="Wingdings" pitchFamily="2" charset="2"/>
              <a:buChar char="è"/>
            </a:pPr>
            <a:endParaRPr lang="en-US" sz="1754" dirty="0"/>
          </a:p>
          <a:p>
            <a:pPr lvl="1"/>
            <a:endParaRPr lang="en-US" sz="1754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7110501" y="1969580"/>
            <a:ext cx="3254589" cy="4624033"/>
            <a:chOff x="7839381" y="1335870"/>
            <a:chExt cx="3710695" cy="5272057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5B861C25-A6ED-4E4A-8BC0-4167B6E24827}"/>
                </a:ext>
              </a:extLst>
            </p:cNvPr>
            <p:cNvGrpSpPr/>
            <p:nvPr/>
          </p:nvGrpSpPr>
          <p:grpSpPr>
            <a:xfrm>
              <a:off x="7839381" y="5656525"/>
              <a:ext cx="3710695" cy="951402"/>
              <a:chOff x="1056311" y="5323470"/>
              <a:chExt cx="3062093" cy="842502"/>
            </a:xfrm>
          </p:grpSpPr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7525AE03-988F-A54C-84D6-DADCE227E67F}"/>
                  </a:ext>
                </a:extLst>
              </p:cNvPr>
              <p:cNvGrpSpPr/>
              <p:nvPr/>
            </p:nvGrpSpPr>
            <p:grpSpPr>
              <a:xfrm>
                <a:off x="1056311" y="5323470"/>
                <a:ext cx="3062093" cy="842502"/>
                <a:chOff x="1083849" y="4126907"/>
                <a:chExt cx="3062093" cy="1122808"/>
              </a:xfrm>
            </p:grpSpPr>
            <p:sp>
              <p:nvSpPr>
                <p:cNvPr id="92" name="Rechteck 91">
                  <a:extLst>
                    <a:ext uri="{FF2B5EF4-FFF2-40B4-BE49-F238E27FC236}">
                      <a16:creationId xmlns:a16="http://schemas.microsoft.com/office/drawing/2014/main" id="{8D428615-A89B-4148-B659-B75D742AC756}"/>
                    </a:ext>
                  </a:extLst>
                </p:cNvPr>
                <p:cNvSpPr/>
                <p:nvPr/>
              </p:nvSpPr>
              <p:spPr>
                <a:xfrm>
                  <a:off x="1083849" y="4131321"/>
                  <a:ext cx="3062093" cy="107734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93" name="Textfeld 92">
                  <a:extLst>
                    <a:ext uri="{FF2B5EF4-FFF2-40B4-BE49-F238E27FC236}">
                      <a16:creationId xmlns:a16="http://schemas.microsoft.com/office/drawing/2014/main" id="{803A1A74-5D14-F745-AFA1-68DEDAA9FAB3}"/>
                    </a:ext>
                  </a:extLst>
                </p:cNvPr>
                <p:cNvSpPr txBox="1"/>
                <p:nvPr/>
              </p:nvSpPr>
              <p:spPr>
                <a:xfrm rot="16200000">
                  <a:off x="756507" y="4529046"/>
                  <a:ext cx="1122808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Devices</a:t>
                  </a:r>
                </a:p>
              </p:txBody>
            </p:sp>
          </p:grpSp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E90EA918-7DAF-764A-8C73-83A4B74F77A7}"/>
                  </a:ext>
                </a:extLst>
              </p:cNvPr>
              <p:cNvSpPr txBox="1"/>
              <p:nvPr/>
            </p:nvSpPr>
            <p:spPr>
              <a:xfrm>
                <a:off x="2016135" y="5331629"/>
                <a:ext cx="1593705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Logical capabilities</a:t>
                </a:r>
              </a:p>
            </p:txBody>
          </p:sp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18290744-E8A0-9047-A2D8-542FF10E6E9A}"/>
                  </a:ext>
                </a:extLst>
              </p:cNvPr>
              <p:cNvSpPr txBox="1"/>
              <p:nvPr/>
            </p:nvSpPr>
            <p:spPr>
              <a:xfrm>
                <a:off x="2016135" y="5608630"/>
                <a:ext cx="1593705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Physical machinery</a:t>
                </a:r>
              </a:p>
            </p:txBody>
          </p:sp>
        </p:grp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D0EF4C2D-864C-E24D-AF24-D33382583779}"/>
                </a:ext>
              </a:extLst>
            </p:cNvPr>
            <p:cNvGrpSpPr/>
            <p:nvPr/>
          </p:nvGrpSpPr>
          <p:grpSpPr>
            <a:xfrm>
              <a:off x="7839381" y="4545216"/>
              <a:ext cx="3710695" cy="1053166"/>
              <a:chOff x="1064084" y="4170155"/>
              <a:chExt cx="3062093" cy="947204"/>
            </a:xfrm>
          </p:grpSpPr>
          <p:grpSp>
            <p:nvGrpSpPr>
              <p:cNvPr id="83" name="Gruppieren 82">
                <a:extLst>
                  <a:ext uri="{FF2B5EF4-FFF2-40B4-BE49-F238E27FC236}">
                    <a16:creationId xmlns:a16="http://schemas.microsoft.com/office/drawing/2014/main" id="{1B9771DD-3D77-A642-9652-7F8DD9D70974}"/>
                  </a:ext>
                </a:extLst>
              </p:cNvPr>
              <p:cNvGrpSpPr/>
              <p:nvPr/>
            </p:nvGrpSpPr>
            <p:grpSpPr>
              <a:xfrm>
                <a:off x="1064084" y="4170155"/>
                <a:ext cx="3062093" cy="947204"/>
                <a:chOff x="1078118" y="4261268"/>
                <a:chExt cx="3062093" cy="1181297"/>
              </a:xfrm>
            </p:grpSpPr>
            <p:sp>
              <p:nvSpPr>
                <p:cNvPr id="87" name="Rechteck 86">
                  <a:extLst>
                    <a:ext uri="{FF2B5EF4-FFF2-40B4-BE49-F238E27FC236}">
                      <a16:creationId xmlns:a16="http://schemas.microsoft.com/office/drawing/2014/main" id="{CABCD96F-326F-7E45-A675-36B6415E4BB7}"/>
                    </a:ext>
                  </a:extLst>
                </p:cNvPr>
                <p:cNvSpPr/>
                <p:nvPr/>
              </p:nvSpPr>
              <p:spPr>
                <a:xfrm>
                  <a:off x="1078118" y="4301965"/>
                  <a:ext cx="3062093" cy="10798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88" name="Textfeld 87">
                  <a:extLst>
                    <a:ext uri="{FF2B5EF4-FFF2-40B4-BE49-F238E27FC236}">
                      <a16:creationId xmlns:a16="http://schemas.microsoft.com/office/drawing/2014/main" id="{24216DB1-5385-C34E-9D74-BD94353BEB04}"/>
                    </a:ext>
                  </a:extLst>
                </p:cNvPr>
                <p:cNvSpPr txBox="1"/>
                <p:nvPr/>
              </p:nvSpPr>
              <p:spPr>
                <a:xfrm rot="16200000">
                  <a:off x="721531" y="4692652"/>
                  <a:ext cx="1181297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Network</a:t>
                  </a:r>
                </a:p>
              </p:txBody>
            </p:sp>
          </p:grpSp>
          <p:grpSp>
            <p:nvGrpSpPr>
              <p:cNvPr id="84" name="Gruppieren 83">
                <a:extLst>
                  <a:ext uri="{FF2B5EF4-FFF2-40B4-BE49-F238E27FC236}">
                    <a16:creationId xmlns:a16="http://schemas.microsoft.com/office/drawing/2014/main" id="{AFE25AB7-9C9F-6E42-85E9-C6266AD6DA22}"/>
                  </a:ext>
                </a:extLst>
              </p:cNvPr>
              <p:cNvGrpSpPr/>
              <p:nvPr/>
            </p:nvGrpSpPr>
            <p:grpSpPr>
              <a:xfrm>
                <a:off x="2023908" y="4203973"/>
                <a:ext cx="1593705" cy="559735"/>
                <a:chOff x="2023908" y="4203973"/>
                <a:chExt cx="1593705" cy="559735"/>
              </a:xfrm>
            </p:grpSpPr>
            <p:sp>
              <p:nvSpPr>
                <p:cNvPr id="85" name="Textfeld 84">
                  <a:extLst>
                    <a:ext uri="{FF2B5EF4-FFF2-40B4-BE49-F238E27FC236}">
                      <a16:creationId xmlns:a16="http://schemas.microsoft.com/office/drawing/2014/main" id="{B9C1D55E-0DE2-5B41-8B98-FD4399AA8A18}"/>
                    </a:ext>
                  </a:extLst>
                </p:cNvPr>
                <p:cNvSpPr txBox="1"/>
                <p:nvPr/>
              </p:nvSpPr>
              <p:spPr>
                <a:xfrm>
                  <a:off x="2023908" y="4203973"/>
                  <a:ext cx="1593705" cy="288448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Logical transmission</a:t>
                  </a:r>
                </a:p>
              </p:txBody>
            </p:sp>
            <p:sp>
              <p:nvSpPr>
                <p:cNvPr id="86" name="Textfeld 85">
                  <a:extLst>
                    <a:ext uri="{FF2B5EF4-FFF2-40B4-BE49-F238E27FC236}">
                      <a16:creationId xmlns:a16="http://schemas.microsoft.com/office/drawing/2014/main" id="{AB0F1F7F-A41A-F544-8CEE-B213554DC0AA}"/>
                    </a:ext>
                  </a:extLst>
                </p:cNvPr>
                <p:cNvSpPr txBox="1"/>
                <p:nvPr/>
              </p:nvSpPr>
              <p:spPr>
                <a:xfrm>
                  <a:off x="2023908" y="4475260"/>
                  <a:ext cx="1593705" cy="288448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Physical transport</a:t>
                  </a:r>
                </a:p>
              </p:txBody>
            </p:sp>
          </p:grpSp>
        </p:grp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002FC097-419D-B346-9CB1-7A0545BB20C6}"/>
                </a:ext>
              </a:extLst>
            </p:cNvPr>
            <p:cNvGrpSpPr/>
            <p:nvPr/>
          </p:nvGrpSpPr>
          <p:grpSpPr>
            <a:xfrm>
              <a:off x="7839381" y="1335870"/>
              <a:ext cx="3710695" cy="1077145"/>
              <a:chOff x="1064083" y="1984693"/>
              <a:chExt cx="3062093" cy="953851"/>
            </a:xfrm>
          </p:grpSpPr>
          <p:grpSp>
            <p:nvGrpSpPr>
              <p:cNvPr id="73" name="Gruppieren 72">
                <a:extLst>
                  <a:ext uri="{FF2B5EF4-FFF2-40B4-BE49-F238E27FC236}">
                    <a16:creationId xmlns:a16="http://schemas.microsoft.com/office/drawing/2014/main" id="{9D7755A1-B045-EF44-AA41-B86A3A96658B}"/>
                  </a:ext>
                </a:extLst>
              </p:cNvPr>
              <p:cNvGrpSpPr/>
              <p:nvPr/>
            </p:nvGrpSpPr>
            <p:grpSpPr>
              <a:xfrm>
                <a:off x="1064083" y="1984693"/>
                <a:ext cx="3062093" cy="953851"/>
                <a:chOff x="1078114" y="4477947"/>
                <a:chExt cx="3062093" cy="1189588"/>
              </a:xfrm>
            </p:grpSpPr>
            <p:sp>
              <p:nvSpPr>
                <p:cNvPr id="81" name="Rechteck 80">
                  <a:extLst>
                    <a:ext uri="{FF2B5EF4-FFF2-40B4-BE49-F238E27FC236}">
                      <a16:creationId xmlns:a16="http://schemas.microsoft.com/office/drawing/2014/main" id="{57B8F6D8-1E3A-1B45-8E2F-CC4441209FC9}"/>
                    </a:ext>
                  </a:extLst>
                </p:cNvPr>
                <p:cNvSpPr/>
                <p:nvPr/>
              </p:nvSpPr>
              <p:spPr>
                <a:xfrm>
                  <a:off x="1078114" y="4478058"/>
                  <a:ext cx="3062093" cy="117667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82" name="Textfeld 81">
                  <a:extLst>
                    <a:ext uri="{FF2B5EF4-FFF2-40B4-BE49-F238E27FC236}">
                      <a16:creationId xmlns:a16="http://schemas.microsoft.com/office/drawing/2014/main" id="{00DD1B5E-6962-C842-A9E7-5BD41234A092}"/>
                    </a:ext>
                  </a:extLst>
                </p:cNvPr>
                <p:cNvSpPr txBox="1"/>
                <p:nvPr/>
              </p:nvSpPr>
              <p:spPr>
                <a:xfrm rot="16200000">
                  <a:off x="718898" y="4913476"/>
                  <a:ext cx="1189588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Interface</a:t>
                  </a:r>
                </a:p>
              </p:txBody>
            </p:sp>
          </p:grpSp>
          <p:grpSp>
            <p:nvGrpSpPr>
              <p:cNvPr id="74" name="Gruppieren 73">
                <a:extLst>
                  <a:ext uri="{FF2B5EF4-FFF2-40B4-BE49-F238E27FC236}">
                    <a16:creationId xmlns:a16="http://schemas.microsoft.com/office/drawing/2014/main" id="{34953C51-CBB8-8348-AE9F-91C7F866D7A2}"/>
                  </a:ext>
                </a:extLst>
              </p:cNvPr>
              <p:cNvGrpSpPr/>
              <p:nvPr/>
            </p:nvGrpSpPr>
            <p:grpSpPr>
              <a:xfrm>
                <a:off x="1623160" y="2270837"/>
                <a:ext cx="1192364" cy="554846"/>
                <a:chOff x="1926778" y="2131815"/>
                <a:chExt cx="1595532" cy="554846"/>
              </a:xfrm>
            </p:grpSpPr>
            <p:sp>
              <p:nvSpPr>
                <p:cNvPr id="79" name="Textfeld 78">
                  <a:extLst>
                    <a:ext uri="{FF2B5EF4-FFF2-40B4-BE49-F238E27FC236}">
                      <a16:creationId xmlns:a16="http://schemas.microsoft.com/office/drawing/2014/main" id="{7D7789FA-CC4B-3349-A0FB-D835FF2ED2C5}"/>
                    </a:ext>
                  </a:extLst>
                </p:cNvPr>
                <p:cNvSpPr txBox="1"/>
                <p:nvPr/>
              </p:nvSpPr>
              <p:spPr>
                <a:xfrm>
                  <a:off x="1926778" y="2402655"/>
                  <a:ext cx="1595532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HTML, JS</a:t>
                  </a:r>
                </a:p>
              </p:txBody>
            </p:sp>
            <p:sp>
              <p:nvSpPr>
                <p:cNvPr id="80" name="Textfeld 79">
                  <a:extLst>
                    <a:ext uri="{FF2B5EF4-FFF2-40B4-BE49-F238E27FC236}">
                      <a16:creationId xmlns:a16="http://schemas.microsoft.com/office/drawing/2014/main" id="{EA542D6A-7E99-7145-9625-89430CA02BF1}"/>
                    </a:ext>
                  </a:extLst>
                </p:cNvPr>
                <p:cNvSpPr txBox="1"/>
                <p:nvPr/>
              </p:nvSpPr>
              <p:spPr>
                <a:xfrm>
                  <a:off x="1926778" y="2131815"/>
                  <a:ext cx="1593704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Websites</a:t>
                  </a:r>
                  <a:endParaRPr lang="de-DE" sz="1053" dirty="0"/>
                </a:p>
              </p:txBody>
            </p:sp>
          </p:grp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2EA373BC-A556-2446-ADAE-DE6CD04024A9}"/>
                  </a:ext>
                </a:extLst>
              </p:cNvPr>
              <p:cNvSpPr txBox="1"/>
              <p:nvPr/>
            </p:nvSpPr>
            <p:spPr>
              <a:xfrm>
                <a:off x="1623685" y="1988645"/>
                <a:ext cx="2315997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Application</a:t>
                </a:r>
                <a:endParaRPr lang="de-DE" sz="1053" dirty="0"/>
              </a:p>
            </p:txBody>
          </p:sp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09190E88-2B5E-7949-B045-25B95ACC60F3}"/>
                  </a:ext>
                </a:extLst>
              </p:cNvPr>
              <p:cNvGrpSpPr/>
              <p:nvPr/>
            </p:nvGrpSpPr>
            <p:grpSpPr>
              <a:xfrm>
                <a:off x="2815963" y="2270705"/>
                <a:ext cx="1123719" cy="561006"/>
                <a:chOff x="1927223" y="2131683"/>
                <a:chExt cx="1593705" cy="561006"/>
              </a:xfrm>
            </p:grpSpPr>
            <p:sp>
              <p:nvSpPr>
                <p:cNvPr id="77" name="Textfeld 76">
                  <a:extLst>
                    <a:ext uri="{FF2B5EF4-FFF2-40B4-BE49-F238E27FC236}">
                      <a16:creationId xmlns:a16="http://schemas.microsoft.com/office/drawing/2014/main" id="{EC25DC78-2F2D-A448-964F-89ED9713C36F}"/>
                    </a:ext>
                  </a:extLst>
                </p:cNvPr>
                <p:cNvSpPr txBox="1"/>
                <p:nvPr/>
              </p:nvSpPr>
              <p:spPr>
                <a:xfrm>
                  <a:off x="1927603" y="2408683"/>
                  <a:ext cx="159332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Windows, iOS</a:t>
                  </a:r>
                </a:p>
              </p:txBody>
            </p:sp>
            <p:sp>
              <p:nvSpPr>
                <p:cNvPr id="78" name="Textfeld 77">
                  <a:extLst>
                    <a:ext uri="{FF2B5EF4-FFF2-40B4-BE49-F238E27FC236}">
                      <a16:creationId xmlns:a16="http://schemas.microsoft.com/office/drawing/2014/main" id="{90E1693B-4BC1-DA44-917D-10193825E201}"/>
                    </a:ext>
                  </a:extLst>
                </p:cNvPr>
                <p:cNvSpPr txBox="1"/>
                <p:nvPr/>
              </p:nvSpPr>
              <p:spPr>
                <a:xfrm>
                  <a:off x="1927223" y="2131683"/>
                  <a:ext cx="159370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Native App</a:t>
                  </a:r>
                </a:p>
              </p:txBody>
            </p:sp>
          </p:grpSp>
        </p:grp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E792966C-BA55-8049-8E9A-35E905A55DDC}"/>
                </a:ext>
              </a:extLst>
            </p:cNvPr>
            <p:cNvGrpSpPr/>
            <p:nvPr/>
          </p:nvGrpSpPr>
          <p:grpSpPr>
            <a:xfrm>
              <a:off x="7839381" y="3502375"/>
              <a:ext cx="3710695" cy="962729"/>
              <a:chOff x="1104731" y="3126604"/>
              <a:chExt cx="3062093" cy="852532"/>
            </a:xfrm>
          </p:grpSpPr>
          <p:grpSp>
            <p:nvGrpSpPr>
              <p:cNvPr id="66" name="Gruppieren 65">
                <a:extLst>
                  <a:ext uri="{FF2B5EF4-FFF2-40B4-BE49-F238E27FC236}">
                    <a16:creationId xmlns:a16="http://schemas.microsoft.com/office/drawing/2014/main" id="{CC7A806E-93EF-CC46-BD13-AAC4D5B980CF}"/>
                  </a:ext>
                </a:extLst>
              </p:cNvPr>
              <p:cNvGrpSpPr/>
              <p:nvPr/>
            </p:nvGrpSpPr>
            <p:grpSpPr>
              <a:xfrm>
                <a:off x="1104731" y="3126604"/>
                <a:ext cx="3062093" cy="852532"/>
                <a:chOff x="1182006" y="4686974"/>
                <a:chExt cx="3062093" cy="1063229"/>
              </a:xfrm>
              <a:solidFill>
                <a:schemeClr val="bg1"/>
              </a:solidFill>
            </p:grpSpPr>
            <p:sp>
              <p:nvSpPr>
                <p:cNvPr id="71" name="Rechteck 70">
                  <a:extLst>
                    <a:ext uri="{FF2B5EF4-FFF2-40B4-BE49-F238E27FC236}">
                      <a16:creationId xmlns:a16="http://schemas.microsoft.com/office/drawing/2014/main" id="{14C8CA5E-A592-884B-B3F3-C3BFAB7453AB}"/>
                    </a:ext>
                  </a:extLst>
                </p:cNvPr>
                <p:cNvSpPr/>
                <p:nvPr/>
              </p:nvSpPr>
              <p:spPr>
                <a:xfrm>
                  <a:off x="1182006" y="4748413"/>
                  <a:ext cx="3062093" cy="99873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72" name="Textfeld 71">
                  <a:extLst>
                    <a:ext uri="{FF2B5EF4-FFF2-40B4-BE49-F238E27FC236}">
                      <a16:creationId xmlns:a16="http://schemas.microsoft.com/office/drawing/2014/main" id="{0C92B98B-4CD4-484E-8366-DE7E146CAE50}"/>
                    </a:ext>
                  </a:extLst>
                </p:cNvPr>
                <p:cNvSpPr txBox="1"/>
                <p:nvPr/>
              </p:nvSpPr>
              <p:spPr>
                <a:xfrm rot="16200000">
                  <a:off x="884452" y="5059324"/>
                  <a:ext cx="1063229" cy="318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b="1" dirty="0"/>
                    <a:t>Storage</a:t>
                  </a:r>
                </a:p>
              </p:txBody>
            </p:sp>
          </p:grpSp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id="{259CACAF-3396-D049-90DA-4270D0FFF9AB}"/>
                  </a:ext>
                </a:extLst>
              </p:cNvPr>
              <p:cNvGrpSpPr/>
              <p:nvPr/>
            </p:nvGrpSpPr>
            <p:grpSpPr>
              <a:xfrm>
                <a:off x="1636860" y="3173816"/>
                <a:ext cx="2319186" cy="556092"/>
                <a:chOff x="1636700" y="3213233"/>
                <a:chExt cx="2319186" cy="556092"/>
              </a:xfrm>
            </p:grpSpPr>
            <p:sp>
              <p:nvSpPr>
                <p:cNvPr id="68" name="Textfeld 67">
                  <a:extLst>
                    <a:ext uri="{FF2B5EF4-FFF2-40B4-BE49-F238E27FC236}">
                      <a16:creationId xmlns:a16="http://schemas.microsoft.com/office/drawing/2014/main" id="{C19F8626-33E9-D541-BF4B-5C24203F8786}"/>
                    </a:ext>
                  </a:extLst>
                </p:cNvPr>
                <p:cNvSpPr txBox="1"/>
                <p:nvPr/>
              </p:nvSpPr>
              <p:spPr>
                <a:xfrm>
                  <a:off x="1636701" y="3213233"/>
                  <a:ext cx="1246878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Database</a:t>
                  </a:r>
                  <a:endParaRPr lang="de-DE" sz="1053" dirty="0"/>
                </a:p>
              </p:txBody>
            </p:sp>
            <p:sp>
              <p:nvSpPr>
                <p:cNvPr id="69" name="Textfeld 68">
                  <a:extLst>
                    <a:ext uri="{FF2B5EF4-FFF2-40B4-BE49-F238E27FC236}">
                      <a16:creationId xmlns:a16="http://schemas.microsoft.com/office/drawing/2014/main" id="{88F8A1F5-7AB2-B146-8067-E257CA9C829B}"/>
                    </a:ext>
                  </a:extLst>
                </p:cNvPr>
                <p:cNvSpPr txBox="1"/>
                <p:nvPr/>
              </p:nvSpPr>
              <p:spPr>
                <a:xfrm>
                  <a:off x="2883580" y="3213336"/>
                  <a:ext cx="1072306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 err="1"/>
                    <a:t>Blockchain</a:t>
                  </a:r>
                  <a:endParaRPr lang="de-DE" sz="1053" dirty="0"/>
                </a:p>
              </p:txBody>
            </p:sp>
            <p:sp>
              <p:nvSpPr>
                <p:cNvPr id="70" name="Textfeld 69">
                  <a:extLst>
                    <a:ext uri="{FF2B5EF4-FFF2-40B4-BE49-F238E27FC236}">
                      <a16:creationId xmlns:a16="http://schemas.microsoft.com/office/drawing/2014/main" id="{DDBE473E-7F09-D640-81AF-71273EBAB0FF}"/>
                    </a:ext>
                  </a:extLst>
                </p:cNvPr>
                <p:cNvSpPr txBox="1"/>
                <p:nvPr/>
              </p:nvSpPr>
              <p:spPr>
                <a:xfrm>
                  <a:off x="1636700" y="3485318"/>
                  <a:ext cx="2319185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File-System</a:t>
                  </a:r>
                  <a:endParaRPr lang="de-DE" sz="1053" dirty="0"/>
                </a:p>
              </p:txBody>
            </p:sp>
          </p:grpSp>
        </p:grpSp>
        <p:grpSp>
          <p:nvGrpSpPr>
            <p:cNvPr id="55" name="Gruppieren 54"/>
            <p:cNvGrpSpPr/>
            <p:nvPr/>
          </p:nvGrpSpPr>
          <p:grpSpPr>
            <a:xfrm>
              <a:off x="7839381" y="2484085"/>
              <a:ext cx="3710695" cy="1002139"/>
              <a:chOff x="7839381" y="2477600"/>
              <a:chExt cx="3710695" cy="1002139"/>
            </a:xfrm>
          </p:grpSpPr>
          <p:grpSp>
            <p:nvGrpSpPr>
              <p:cNvPr id="56" name="Gruppieren 55">
                <a:extLst>
                  <a:ext uri="{FF2B5EF4-FFF2-40B4-BE49-F238E27FC236}">
                    <a16:creationId xmlns:a16="http://schemas.microsoft.com/office/drawing/2014/main" id="{F09DF772-315B-3545-BBF6-9C39341B902A}"/>
                  </a:ext>
                </a:extLst>
              </p:cNvPr>
              <p:cNvGrpSpPr/>
              <p:nvPr/>
            </p:nvGrpSpPr>
            <p:grpSpPr>
              <a:xfrm>
                <a:off x="7839381" y="2477600"/>
                <a:ext cx="3710695" cy="1002139"/>
                <a:chOff x="1182006" y="4675498"/>
                <a:chExt cx="3062093" cy="1106752"/>
              </a:xfrm>
              <a:solidFill>
                <a:schemeClr val="bg1"/>
              </a:solidFill>
            </p:grpSpPr>
            <p:sp>
              <p:nvSpPr>
                <p:cNvPr id="64" name="Rechteck 63">
                  <a:extLst>
                    <a:ext uri="{FF2B5EF4-FFF2-40B4-BE49-F238E27FC236}">
                      <a16:creationId xmlns:a16="http://schemas.microsoft.com/office/drawing/2014/main" id="{1D273B1D-B051-0D47-958E-013FEC6B1B88}"/>
                    </a:ext>
                  </a:extLst>
                </p:cNvPr>
                <p:cNvSpPr/>
                <p:nvPr/>
              </p:nvSpPr>
              <p:spPr>
                <a:xfrm>
                  <a:off x="1182006" y="4718796"/>
                  <a:ext cx="3062093" cy="100935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65" name="Textfeld 64">
                  <a:extLst>
                    <a:ext uri="{FF2B5EF4-FFF2-40B4-BE49-F238E27FC236}">
                      <a16:creationId xmlns:a16="http://schemas.microsoft.com/office/drawing/2014/main" id="{724ECD77-1418-4447-A865-11D827A6772F}"/>
                    </a:ext>
                  </a:extLst>
                </p:cNvPr>
                <p:cNvSpPr txBox="1"/>
                <p:nvPr/>
              </p:nvSpPr>
              <p:spPr>
                <a:xfrm rot="16200000">
                  <a:off x="864210" y="5069609"/>
                  <a:ext cx="1106752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Services</a:t>
                  </a:r>
                </a:p>
              </p:txBody>
            </p:sp>
          </p:grp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31805275-6460-8B40-AA90-B58BCAB855CD}"/>
                  </a:ext>
                </a:extLst>
              </p:cNvPr>
              <p:cNvGrpSpPr/>
              <p:nvPr/>
            </p:nvGrpSpPr>
            <p:grpSpPr>
              <a:xfrm>
                <a:off x="8467474" y="2515541"/>
                <a:ext cx="2230517" cy="626716"/>
                <a:chOff x="1622879" y="3220928"/>
                <a:chExt cx="1840639" cy="554980"/>
              </a:xfrm>
            </p:grpSpPr>
            <p:sp>
              <p:nvSpPr>
                <p:cNvPr id="60" name="Textfeld 59">
                  <a:extLst>
                    <a:ext uri="{FF2B5EF4-FFF2-40B4-BE49-F238E27FC236}">
                      <a16:creationId xmlns:a16="http://schemas.microsoft.com/office/drawing/2014/main" id="{FE482CEB-C16F-8643-A24D-C2B9925357F2}"/>
                    </a:ext>
                  </a:extLst>
                </p:cNvPr>
                <p:cNvSpPr txBox="1"/>
                <p:nvPr/>
              </p:nvSpPr>
              <p:spPr>
                <a:xfrm>
                  <a:off x="1622880" y="3220928"/>
                  <a:ext cx="1840020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Payment</a:t>
                  </a:r>
                  <a:endParaRPr lang="de-DE" sz="1053" dirty="0"/>
                </a:p>
              </p:txBody>
            </p:sp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21BBD8A2-2149-4643-A5B6-6FE80023B809}"/>
                    </a:ext>
                  </a:extLst>
                </p:cNvPr>
                <p:cNvSpPr txBox="1"/>
                <p:nvPr/>
              </p:nvSpPr>
              <p:spPr>
                <a:xfrm>
                  <a:off x="1622879" y="3491902"/>
                  <a:ext cx="557119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Credit</a:t>
                  </a:r>
                  <a:endParaRPr lang="de-DE" sz="1053" dirty="0"/>
                </a:p>
              </p:txBody>
            </p:sp>
            <p:sp>
              <p:nvSpPr>
                <p:cNvPr id="62" name="Textfeld 61">
                  <a:extLst>
                    <a:ext uri="{FF2B5EF4-FFF2-40B4-BE49-F238E27FC236}">
                      <a16:creationId xmlns:a16="http://schemas.microsoft.com/office/drawing/2014/main" id="{1F507FEB-0B23-8C46-B55A-786B0A88E64A}"/>
                    </a:ext>
                  </a:extLst>
                </p:cNvPr>
                <p:cNvSpPr txBox="1"/>
                <p:nvPr/>
              </p:nvSpPr>
              <p:spPr>
                <a:xfrm>
                  <a:off x="2179998" y="3491902"/>
                  <a:ext cx="55991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Debit</a:t>
                  </a:r>
                  <a:endParaRPr lang="de-DE" sz="1053" dirty="0"/>
                </a:p>
              </p:txBody>
            </p:sp>
            <p:sp>
              <p:nvSpPr>
                <p:cNvPr id="63" name="Textfeld 62">
                  <a:extLst>
                    <a:ext uri="{FF2B5EF4-FFF2-40B4-BE49-F238E27FC236}">
                      <a16:creationId xmlns:a16="http://schemas.microsoft.com/office/drawing/2014/main" id="{59C613A1-6973-8B4A-8688-81AC2B34FE22}"/>
                    </a:ext>
                  </a:extLst>
                </p:cNvPr>
                <p:cNvSpPr txBox="1"/>
                <p:nvPr/>
              </p:nvSpPr>
              <p:spPr>
                <a:xfrm>
                  <a:off x="2741592" y="3491902"/>
                  <a:ext cx="721926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Bitcoin</a:t>
                  </a:r>
                  <a:endParaRPr lang="de-DE" sz="1053" dirty="0"/>
                </a:p>
              </p:txBody>
            </p:sp>
          </p:grp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A0CDC3B5-241F-A34F-81E1-CCC730712D72}"/>
                  </a:ext>
                </a:extLst>
              </p:cNvPr>
              <p:cNvSpPr txBox="1"/>
              <p:nvPr/>
            </p:nvSpPr>
            <p:spPr>
              <a:xfrm>
                <a:off x="10697991" y="2515545"/>
                <a:ext cx="606200" cy="32071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...</a:t>
                </a:r>
                <a:endParaRPr lang="de-DE" sz="1053" dirty="0"/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BC5D30A8-1501-3449-9D64-EBAB58BD590B}"/>
                  </a:ext>
                </a:extLst>
              </p:cNvPr>
              <p:cNvSpPr txBox="1"/>
              <p:nvPr/>
            </p:nvSpPr>
            <p:spPr>
              <a:xfrm>
                <a:off x="10697991" y="2822997"/>
                <a:ext cx="606201" cy="32071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algn="ctr">
                  <a:defRPr sz="1400"/>
                </a:lvl1pPr>
              </a:lstStyle>
              <a:p>
                <a:r>
                  <a:rPr lang="de-DE" sz="1228" dirty="0"/>
                  <a:t>...</a:t>
                </a:r>
              </a:p>
            </p:txBody>
          </p:sp>
        </p:grpSp>
      </p:grpSp>
      <p:graphicFrame>
        <p:nvGraphicFramePr>
          <p:cNvPr id="95" name="Diagramm 94"/>
          <p:cNvGraphicFramePr/>
          <p:nvPr/>
        </p:nvGraphicFramePr>
        <p:xfrm>
          <a:off x="558371" y="1969561"/>
          <a:ext cx="4580634" cy="4595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03159" y="10976694"/>
            <a:ext cx="159832" cy="146512"/>
          </a:xfrm>
          <a:prstGeom prst="rect">
            <a:avLst/>
          </a:prstGeom>
        </p:spPr>
      </p:pic>
      <p:pic>
        <p:nvPicPr>
          <p:cNvPr id="1028" name="Picture 4" descr="https://upload.wikimedia.org/wikipedia/commons/thumb/6/64/Cisco_logo.svg/320px-Cisco_logo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18" y="4867188"/>
            <a:ext cx="643870" cy="34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c/c9/Intel-logo.svg/320px-Intel-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54" y="6165312"/>
            <a:ext cx="542566" cy="3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tei:Oracle logo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940" y="10617225"/>
            <a:ext cx="522978" cy="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32" y="5990311"/>
            <a:ext cx="815317" cy="19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68" y="5269815"/>
            <a:ext cx="685526" cy="20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5100161" y="3131339"/>
            <a:ext cx="1545951" cy="1492433"/>
            <a:chOff x="5814910" y="2688715"/>
            <a:chExt cx="1762605" cy="1701586"/>
          </a:xfrm>
        </p:grpSpPr>
        <p:sp>
          <p:nvSpPr>
            <p:cNvPr id="7" name="Pfeil nach rechts 6"/>
            <p:cNvSpPr/>
            <p:nvPr/>
          </p:nvSpPr>
          <p:spPr>
            <a:xfrm>
              <a:off x="5814910" y="2688715"/>
              <a:ext cx="1678193" cy="503993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42"/>
            </a:p>
          </p:txBody>
        </p:sp>
        <p:sp>
          <p:nvSpPr>
            <p:cNvPr id="96" name="Pfeil nach rechts 95"/>
            <p:cNvSpPr/>
            <p:nvPr/>
          </p:nvSpPr>
          <p:spPr>
            <a:xfrm>
              <a:off x="5814910" y="3886308"/>
              <a:ext cx="1762605" cy="503993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42"/>
            </a:p>
          </p:txBody>
        </p:sp>
        <p:sp>
          <p:nvSpPr>
            <p:cNvPr id="97" name="Pfeil nach rechts 96"/>
            <p:cNvSpPr/>
            <p:nvPr/>
          </p:nvSpPr>
          <p:spPr>
            <a:xfrm rot="1673845">
              <a:off x="6028246" y="3030093"/>
              <a:ext cx="1522048" cy="503993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42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4869125" y="2834571"/>
            <a:ext cx="1891736" cy="375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42" dirty="0"/>
              <a:t>Neue Technologie</a:t>
            </a:r>
            <a:endParaRPr lang="en-US" sz="1842" dirty="0"/>
          </a:p>
        </p:txBody>
      </p:sp>
    </p:spTree>
    <p:extLst>
      <p:ext uri="{BB962C8B-B14F-4D97-AF65-F5344CB8AC3E}">
        <p14:creationId xmlns:p14="http://schemas.microsoft.com/office/powerpoint/2010/main" val="23119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5" grpId="0">
        <p:bldAsOne/>
      </p:bldGraphic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EAE54E3-2D00-7B49-8FE7-4C90D6DD0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IntelliWafe</a:t>
            </a:r>
            <a:r>
              <a:rPr lang="de-DE" dirty="0"/>
              <a:t> - Sitesense</a:t>
            </a:r>
            <a:br>
              <a:rPr lang="de-DE" dirty="0"/>
            </a:b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FE7FAC7-8181-F347-B030-2E581742D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332" y="1763713"/>
            <a:ext cx="842714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03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1BAA5B8-8102-4B48-A702-9C7B7D4B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Briq</a:t>
            </a:r>
            <a:r>
              <a:rPr lang="de-DE" dirty="0"/>
              <a:t> – Kommunikation auf </a:t>
            </a:r>
            <a:r>
              <a:rPr lang="de-DE"/>
              <a:t>der Baustelle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4AF0A99-D1A1-9041-A41D-B4CE700E7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631" y="1763713"/>
            <a:ext cx="8982551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7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4">
            <a:extLst>
              <a:ext uri="{FF2B5EF4-FFF2-40B4-BE49-F238E27FC236}">
                <a16:creationId xmlns:a16="http://schemas.microsoft.com/office/drawing/2014/main" id="{0901FD40-3C65-F647-8BFE-8FB9C8D22B4E}"/>
              </a:ext>
            </a:extLst>
          </p:cNvPr>
          <p:cNvSpPr/>
          <p:nvPr/>
        </p:nvSpPr>
        <p:spPr bwMode="gray">
          <a:xfrm>
            <a:off x="412141" y="3258347"/>
            <a:ext cx="9720507" cy="302688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63150" tIns="63150" rIns="63150" bIns="63150" numCol="1" anchor="t" anchorCtr="0" compatLnSpc="1">
            <a:prstTxWarp prst="textNoShape">
              <a:avLst/>
            </a:prstTxWarp>
            <a:noAutofit/>
          </a:bodyPr>
          <a:lstStyle/>
          <a:p>
            <a:pPr marL="0" lvl="1" algn="ctr" defTabSz="802020">
              <a:lnSpc>
                <a:spcPct val="150000"/>
              </a:lnSpc>
              <a:spcBef>
                <a:spcPts val="526"/>
              </a:spcBef>
              <a:buClr>
                <a:schemeClr val="tx1"/>
              </a:buClr>
              <a:buSzPct val="115000"/>
            </a:pPr>
            <a:endParaRPr lang="de-DE" sz="1754" dirty="0">
              <a:solidFill>
                <a:srgbClr val="000000"/>
              </a:solidFill>
              <a:latin typeface="Theinhardt" panose="020B0303020202020204" pitchFamily="34" charset="0"/>
            </a:endParaRPr>
          </a:p>
        </p:txBody>
      </p:sp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887FB359-4837-4CB2-AEE1-77787F0319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93" y="774505"/>
          <a:ext cx="1393" cy="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think-cell Slide" r:id="rId5" imgW="581" imgH="586" progId="TCLayout.ActiveDocument.1">
                  <p:embed/>
                </p:oleObj>
              </mc:Choice>
              <mc:Fallback>
                <p:oleObj name="think-cell Slide" r:id="rId5" imgW="581" imgH="586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887FB359-4837-4CB2-AEE1-77787F031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774505"/>
                        <a:ext cx="1393" cy="1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EBBF20F-F437-45E5-898A-CF2E3C7D651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773112"/>
            <a:ext cx="139237" cy="13923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842" dirty="0">
              <a:solidFill>
                <a:schemeClr val="bg1"/>
              </a:solidFill>
              <a:latin typeface="Bower Semibold" panose="02000000000000000000" pitchFamily="2" charset="0"/>
              <a:ea typeface="+mj-ea"/>
              <a:cs typeface="+mj-cs"/>
              <a:sym typeface="Bower Semibold" panose="02000000000000000000" pitchFamily="2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DE69A76D-2C31-4549-AB7A-681A31BFF86F}"/>
              </a:ext>
            </a:extLst>
          </p:cNvPr>
          <p:cNvSpPr/>
          <p:nvPr/>
        </p:nvSpPr>
        <p:spPr bwMode="gray">
          <a:xfrm>
            <a:off x="6241343" y="2650237"/>
            <a:ext cx="1948872" cy="61789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403" b="1" dirty="0">
              <a:solidFill>
                <a:schemeClr val="bg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374B8D-064A-3B4F-B3AC-1CE83AB29902}"/>
              </a:ext>
            </a:extLst>
          </p:cNvPr>
          <p:cNvSpPr/>
          <p:nvPr/>
        </p:nvSpPr>
        <p:spPr>
          <a:xfrm>
            <a:off x="618452" y="3504511"/>
            <a:ext cx="9416391" cy="179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-unterstütztes Supply Chain Management adressiert einen Mangel an Transparenz und Nachvollziehbarkeit in temporären und vielzähligen Geschäftsbeziehungen in der Bauindustrie: 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Einkauf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Mithilfe der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Technologie kann der Lagerbestand an Baustoffen sowie deren Verbrauch überwacht werden, um automatisch Angebote von Lieferanten anzufordern. 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Produktqualität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Aufzeichnungen der Produktqualität von Bauelementen können von Lieferanten in der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hochgeladen werden. Beteiligte der Supply Chain können bei Bedarf Inspektionen der Produktqualität durchführen. 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Logistik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Die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 Technology kann konsistente Berichte an alle Beteiligten der Supply Chain zur Verfügung stellen, was eine Überwachung des Logistik von Bauelementen ermöglicht.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6016DD81-28B3-EA45-B2B5-E3C355EAC1C2}"/>
              </a:ext>
            </a:extLst>
          </p:cNvPr>
          <p:cNvSpPr/>
          <p:nvPr/>
        </p:nvSpPr>
        <p:spPr>
          <a:xfrm rot="5400000">
            <a:off x="7012311" y="2412904"/>
            <a:ext cx="398912" cy="1113974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de-DE" sz="1842" b="1" dirty="0">
              <a:solidFill>
                <a:srgbClr val="FFFFFF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BBFF2B9-CE71-D34A-9CE9-56B05616EE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142" y="1419249"/>
            <a:ext cx="9869117" cy="315751"/>
          </a:xfrm>
        </p:spPr>
        <p:txBody>
          <a:bodyPr/>
          <a:lstStyle/>
          <a:p>
            <a:r>
              <a:rPr lang="de-DE" dirty="0"/>
              <a:t>Die Bauindustrie bietet eine Reihe von Anwendungsmöglichkeiten für die Blockchain Technologie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10276358-7DC3-6F40-AB97-3810E5AB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2" y="1126214"/>
            <a:ext cx="9869117" cy="315750"/>
          </a:xfrm>
        </p:spPr>
        <p:txBody>
          <a:bodyPr/>
          <a:lstStyle/>
          <a:p>
            <a:r>
              <a:rPr lang="de-DE" dirty="0"/>
              <a:t>Anwendung der </a:t>
            </a:r>
            <a:r>
              <a:rPr lang="de-DE" dirty="0" err="1"/>
              <a:t>Blockchain</a:t>
            </a:r>
            <a:r>
              <a:rPr lang="de-DE" dirty="0"/>
              <a:t> Technologie in der Bauindustrie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B5696EC-CE3B-984F-9019-33EDE74ADC5C}"/>
              </a:ext>
            </a:extLst>
          </p:cNvPr>
          <p:cNvSpPr txBox="1"/>
          <p:nvPr/>
        </p:nvSpPr>
        <p:spPr>
          <a:xfrm>
            <a:off x="412141" y="6384010"/>
            <a:ext cx="8323247" cy="162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26"/>
              </a:spcBef>
              <a:buSzPct val="100000"/>
            </a:pPr>
            <a:r>
              <a:rPr lang="de-DE" sz="1053" b="1" dirty="0">
                <a:solidFill>
                  <a:srgbClr val="575757"/>
                </a:solidFill>
                <a:latin typeface="Theinhardt" panose="020B0303020202020204" pitchFamily="34" charset="77"/>
              </a:rPr>
              <a:t>Source: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Barima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2017 ;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Mondragon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et al. 2018; Wang 2017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3690D28-B1D4-AC48-BA44-87EFDD524388}"/>
              </a:ext>
            </a:extLst>
          </p:cNvPr>
          <p:cNvSpPr/>
          <p:nvPr/>
        </p:nvSpPr>
        <p:spPr bwMode="gray">
          <a:xfrm>
            <a:off x="412142" y="2040302"/>
            <a:ext cx="9634760" cy="6315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de-DE" sz="1403" b="1" dirty="0">
              <a:solidFill>
                <a:schemeClr val="bg1"/>
              </a:solidFill>
            </a:endParaRPr>
          </a:p>
        </p:txBody>
      </p:sp>
      <p:sp>
        <p:nvSpPr>
          <p:cNvPr id="31" name="Zahl">
            <a:extLst>
              <a:ext uri="{FF2B5EF4-FFF2-40B4-BE49-F238E27FC236}">
                <a16:creationId xmlns:a16="http://schemas.microsoft.com/office/drawing/2014/main" id="{5692A49E-E2DC-DC47-B21E-CE4A89BF6AED}"/>
              </a:ext>
            </a:extLst>
          </p:cNvPr>
          <p:cNvSpPr txBox="1">
            <a:spLocks/>
          </p:cNvSpPr>
          <p:nvPr/>
        </p:nvSpPr>
        <p:spPr>
          <a:xfrm>
            <a:off x="618453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BIMchain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2" name="Zahl">
            <a:extLst>
              <a:ext uri="{FF2B5EF4-FFF2-40B4-BE49-F238E27FC236}">
                <a16:creationId xmlns:a16="http://schemas.microsoft.com/office/drawing/2014/main" id="{A9DE7E71-F2C6-E749-97A5-7DA2A0C8B25D}"/>
              </a:ext>
            </a:extLst>
          </p:cNvPr>
          <p:cNvSpPr txBox="1">
            <a:spLocks/>
          </p:cNvSpPr>
          <p:nvPr/>
        </p:nvSpPr>
        <p:spPr>
          <a:xfrm>
            <a:off x="6441009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dirty="0">
                <a:solidFill>
                  <a:schemeClr val="bg1"/>
                </a:solidFill>
                <a:latin typeface="Bower Semibold"/>
              </a:rPr>
              <a:t>Supply Chain</a:t>
            </a:r>
          </a:p>
        </p:txBody>
      </p:sp>
      <p:sp>
        <p:nvSpPr>
          <p:cNvPr id="33" name="Zahl">
            <a:extLst>
              <a:ext uri="{FF2B5EF4-FFF2-40B4-BE49-F238E27FC236}">
                <a16:creationId xmlns:a16="http://schemas.microsoft.com/office/drawing/2014/main" id="{E990B2E2-FF8F-C646-9EA8-963E13094FE7}"/>
              </a:ext>
            </a:extLst>
          </p:cNvPr>
          <p:cNvSpPr txBox="1">
            <a:spLocks/>
          </p:cNvSpPr>
          <p:nvPr/>
        </p:nvSpPr>
        <p:spPr>
          <a:xfrm>
            <a:off x="8381861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weitere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cxnSp>
        <p:nvCxnSpPr>
          <p:cNvPr id="34" name="Trennstrich">
            <a:extLst>
              <a:ext uri="{FF2B5EF4-FFF2-40B4-BE49-F238E27FC236}">
                <a16:creationId xmlns:a16="http://schemas.microsoft.com/office/drawing/2014/main" id="{D250776E-A36A-5B41-B2AE-47F5F16939FD}"/>
              </a:ext>
            </a:extLst>
          </p:cNvPr>
          <p:cNvCxnSpPr/>
          <p:nvPr/>
        </p:nvCxnSpPr>
        <p:spPr bwMode="gray">
          <a:xfrm flipV="1">
            <a:off x="4293846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Trennstrich">
            <a:extLst>
              <a:ext uri="{FF2B5EF4-FFF2-40B4-BE49-F238E27FC236}">
                <a16:creationId xmlns:a16="http://schemas.microsoft.com/office/drawing/2014/main" id="{7C4B2EC4-30FE-8D47-B241-9C60A4BCFFBD}"/>
              </a:ext>
            </a:extLst>
          </p:cNvPr>
          <p:cNvCxnSpPr/>
          <p:nvPr/>
        </p:nvCxnSpPr>
        <p:spPr bwMode="gray">
          <a:xfrm flipV="1">
            <a:off x="6234698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Trennstrich">
            <a:extLst>
              <a:ext uri="{FF2B5EF4-FFF2-40B4-BE49-F238E27FC236}">
                <a16:creationId xmlns:a16="http://schemas.microsoft.com/office/drawing/2014/main" id="{9DE39105-34C3-B642-88CD-8E4559C89246}"/>
              </a:ext>
            </a:extLst>
          </p:cNvPr>
          <p:cNvCxnSpPr/>
          <p:nvPr/>
        </p:nvCxnSpPr>
        <p:spPr bwMode="gray">
          <a:xfrm flipV="1">
            <a:off x="8175550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Trennstrich">
            <a:extLst>
              <a:ext uri="{FF2B5EF4-FFF2-40B4-BE49-F238E27FC236}">
                <a16:creationId xmlns:a16="http://schemas.microsoft.com/office/drawing/2014/main" id="{59DDB1E6-1579-824A-8E4E-6AB3E1C43BFD}"/>
              </a:ext>
            </a:extLst>
          </p:cNvPr>
          <p:cNvCxnSpPr/>
          <p:nvPr/>
        </p:nvCxnSpPr>
        <p:spPr bwMode="gray">
          <a:xfrm flipV="1">
            <a:off x="2352994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Zahl">
            <a:extLst>
              <a:ext uri="{FF2B5EF4-FFF2-40B4-BE49-F238E27FC236}">
                <a16:creationId xmlns:a16="http://schemas.microsoft.com/office/drawing/2014/main" id="{3BA91C1C-716F-D447-A8F5-4C07370F39C3}"/>
              </a:ext>
            </a:extLst>
          </p:cNvPr>
          <p:cNvSpPr txBox="1">
            <a:spLocks/>
          </p:cNvSpPr>
          <p:nvPr/>
        </p:nvSpPr>
        <p:spPr>
          <a:xfrm>
            <a:off x="2559305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Verträge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9" name="Zahl">
            <a:extLst>
              <a:ext uri="{FF2B5EF4-FFF2-40B4-BE49-F238E27FC236}">
                <a16:creationId xmlns:a16="http://schemas.microsoft.com/office/drawing/2014/main" id="{33471DEE-1B15-6743-A3AD-36DB99E8BF54}"/>
              </a:ext>
            </a:extLst>
          </p:cNvPr>
          <p:cNvSpPr txBox="1">
            <a:spLocks/>
          </p:cNvSpPr>
          <p:nvPr/>
        </p:nvSpPr>
        <p:spPr>
          <a:xfrm>
            <a:off x="4500157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Bauelemente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072747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4">
            <a:extLst>
              <a:ext uri="{FF2B5EF4-FFF2-40B4-BE49-F238E27FC236}">
                <a16:creationId xmlns:a16="http://schemas.microsoft.com/office/drawing/2014/main" id="{E91393B2-1BFD-B24A-9751-38C7A1BCD1D1}"/>
              </a:ext>
            </a:extLst>
          </p:cNvPr>
          <p:cNvSpPr/>
          <p:nvPr/>
        </p:nvSpPr>
        <p:spPr bwMode="gray">
          <a:xfrm>
            <a:off x="412141" y="3258347"/>
            <a:ext cx="9720507" cy="302688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63150" tIns="63150" rIns="63150" bIns="63150" numCol="1" anchor="t" anchorCtr="0" compatLnSpc="1">
            <a:prstTxWarp prst="textNoShape">
              <a:avLst/>
            </a:prstTxWarp>
            <a:noAutofit/>
          </a:bodyPr>
          <a:lstStyle/>
          <a:p>
            <a:pPr marL="0" lvl="1" algn="ctr" defTabSz="802020">
              <a:lnSpc>
                <a:spcPct val="150000"/>
              </a:lnSpc>
              <a:spcBef>
                <a:spcPts val="526"/>
              </a:spcBef>
              <a:buClr>
                <a:schemeClr val="tx1"/>
              </a:buClr>
              <a:buSzPct val="115000"/>
            </a:pPr>
            <a:endParaRPr lang="de-DE" sz="1754" dirty="0">
              <a:solidFill>
                <a:srgbClr val="000000"/>
              </a:solidFill>
              <a:latin typeface="Theinhardt" panose="020B0303020202020204" pitchFamily="34" charset="0"/>
            </a:endParaRPr>
          </a:p>
        </p:txBody>
      </p:sp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887FB359-4837-4CB2-AEE1-77787F0319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93" y="774505"/>
          <a:ext cx="1393" cy="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think-cell Slide" r:id="rId5" imgW="581" imgH="586" progId="TCLayout.ActiveDocument.1">
                  <p:embed/>
                </p:oleObj>
              </mc:Choice>
              <mc:Fallback>
                <p:oleObj name="think-cell Slide" r:id="rId5" imgW="581" imgH="586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887FB359-4837-4CB2-AEE1-77787F031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774505"/>
                        <a:ext cx="1393" cy="1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EBBF20F-F437-45E5-898A-CF2E3C7D651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773112"/>
            <a:ext cx="139237" cy="13923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842" dirty="0">
              <a:solidFill>
                <a:schemeClr val="bg1"/>
              </a:solidFill>
              <a:latin typeface="Bower Semibold" panose="02000000000000000000" pitchFamily="2" charset="0"/>
              <a:ea typeface="+mj-ea"/>
              <a:cs typeface="+mj-cs"/>
              <a:sym typeface="Bower Semibold" panose="02000000000000000000" pitchFamily="2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DE69A76D-2C31-4549-AB7A-681A31BFF86F}"/>
              </a:ext>
            </a:extLst>
          </p:cNvPr>
          <p:cNvSpPr/>
          <p:nvPr/>
        </p:nvSpPr>
        <p:spPr bwMode="gray">
          <a:xfrm>
            <a:off x="8177888" y="2650237"/>
            <a:ext cx="1948872" cy="61789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403" b="1" dirty="0">
              <a:solidFill>
                <a:schemeClr val="bg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374B8D-064A-3B4F-B3AC-1CE83AB29902}"/>
              </a:ext>
            </a:extLst>
          </p:cNvPr>
          <p:cNvSpPr/>
          <p:nvPr/>
        </p:nvSpPr>
        <p:spPr>
          <a:xfrm>
            <a:off x="618452" y="3504511"/>
            <a:ext cx="9416391" cy="198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63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Die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Technologie ermöglicht weitere Anwendungen in der Bauindustrie: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Equipment Leasing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Mit Hilfe der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Technologie können Transaktionen zwischen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Equipmenteigentümern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und Bauunternehmern aufgezeichnet werden inclusive Zahlungsdetails des Leasings- und Versicherungsvertrags. Zusammen mit Sensortechnologien kann der operative Status des geleasten Equipments überwacht werden wie beispielsweise der Energieverbrauch.</a:t>
            </a:r>
          </a:p>
          <a:p>
            <a:pPr marL="785298" lvl="1" indent="-250631">
              <a:spcBef>
                <a:spcPts val="526"/>
              </a:spcBef>
              <a:buSzPct val="100000"/>
              <a:buFont typeface="Systemschrift"/>
              <a:buChar char="&gt;"/>
            </a:pPr>
            <a:r>
              <a:rPr lang="de-DE" sz="1228" b="1" dirty="0">
                <a:solidFill>
                  <a:srgbClr val="575757"/>
                </a:solidFill>
                <a:latin typeface="Theinhardt" panose="020B0303020202020204" pitchFamily="34" charset="77"/>
              </a:rPr>
              <a:t>Grenzübergreifender Geldwechsel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: Geldwechsel über Ländergrenzen und Wechselkursschwankungen können mit der </a:t>
            </a:r>
            <a:r>
              <a:rPr lang="de-DE" sz="1228" dirty="0" err="1">
                <a:solidFill>
                  <a:srgbClr val="575757"/>
                </a:solidFill>
                <a:latin typeface="Theinhardt" panose="020B0303020202020204" pitchFamily="34" charset="77"/>
              </a:rPr>
              <a:t>Blockchain</a:t>
            </a:r>
            <a:r>
              <a:rPr lang="de-DE" sz="1228" dirty="0">
                <a:solidFill>
                  <a:srgbClr val="575757"/>
                </a:solidFill>
                <a:latin typeface="Theinhardt" panose="020B0303020202020204" pitchFamily="34" charset="77"/>
              </a:rPr>
              <a:t> Technologie adressiert werden. Vermittlerrollen wie Banken können eliminiert werden, sodass die Kosteneffizient und Transparenz von internationalen Bauprojekten verbessert werden kann. </a:t>
            </a:r>
          </a:p>
          <a:p>
            <a:pPr>
              <a:spcBef>
                <a:spcPts val="526"/>
              </a:spcBef>
              <a:buSzPct val="100000"/>
            </a:pPr>
            <a:endParaRPr lang="de-DE" sz="1228" dirty="0">
              <a:solidFill>
                <a:srgbClr val="575757"/>
              </a:solidFill>
              <a:latin typeface="Theinhardt" panose="020B0303020202020204" pitchFamily="34" charset="77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6016DD81-28B3-EA45-B2B5-E3C355EAC1C2}"/>
              </a:ext>
            </a:extLst>
          </p:cNvPr>
          <p:cNvSpPr/>
          <p:nvPr/>
        </p:nvSpPr>
        <p:spPr>
          <a:xfrm rot="5400000">
            <a:off x="8948856" y="2412904"/>
            <a:ext cx="398912" cy="1113974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de-DE" sz="1842" b="1" dirty="0">
              <a:solidFill>
                <a:srgbClr val="FFFFFF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0FDC98-33F8-144F-B2A0-D35F5B1C47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142" y="1419249"/>
            <a:ext cx="9869117" cy="315751"/>
          </a:xfrm>
        </p:spPr>
        <p:txBody>
          <a:bodyPr/>
          <a:lstStyle/>
          <a:p>
            <a:r>
              <a:rPr lang="de-DE"/>
              <a:t>Die Bauindustrie bietet eine Reihe von Anwundungsmöglichkeiten für die Blockchain Technologie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C9E31E3F-41CA-8440-A6E2-35D2D0CF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2" y="1126214"/>
            <a:ext cx="9869117" cy="315750"/>
          </a:xfrm>
        </p:spPr>
        <p:txBody>
          <a:bodyPr/>
          <a:lstStyle/>
          <a:p>
            <a:r>
              <a:rPr lang="de-DE" dirty="0"/>
              <a:t>Anwendung der </a:t>
            </a:r>
            <a:r>
              <a:rPr lang="de-DE" dirty="0" err="1"/>
              <a:t>Blockchain</a:t>
            </a:r>
            <a:r>
              <a:rPr lang="de-DE" dirty="0"/>
              <a:t> Technologie in der Bauindustrie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28C90F3-FD27-4E43-827B-CFA0ED28C7B5}"/>
              </a:ext>
            </a:extLst>
          </p:cNvPr>
          <p:cNvSpPr txBox="1"/>
          <p:nvPr/>
        </p:nvSpPr>
        <p:spPr>
          <a:xfrm>
            <a:off x="412141" y="6384010"/>
            <a:ext cx="8323247" cy="162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26"/>
              </a:spcBef>
              <a:buSzPct val="100000"/>
            </a:pPr>
            <a:r>
              <a:rPr lang="de-DE" sz="1053" b="1" dirty="0">
                <a:solidFill>
                  <a:srgbClr val="575757"/>
                </a:solidFill>
                <a:latin typeface="Theinhardt" panose="020B0303020202020204" pitchFamily="34" charset="77"/>
              </a:rPr>
              <a:t>Source: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</a:t>
            </a:r>
            <a:r>
              <a:rPr lang="de-DE" sz="1053" dirty="0" err="1">
                <a:solidFill>
                  <a:srgbClr val="575757"/>
                </a:solidFill>
                <a:latin typeface="Theinhardt" panose="020B0303020202020204" pitchFamily="34" charset="77"/>
              </a:rPr>
              <a:t>Barima</a:t>
            </a:r>
            <a:r>
              <a:rPr lang="de-DE" sz="1053" dirty="0">
                <a:solidFill>
                  <a:srgbClr val="575757"/>
                </a:solidFill>
                <a:latin typeface="Theinhardt" panose="020B0303020202020204" pitchFamily="34" charset="77"/>
              </a:rPr>
              <a:t> 2017; Wang 2017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D617FDA-A9CD-1946-8510-388867004B93}"/>
              </a:ext>
            </a:extLst>
          </p:cNvPr>
          <p:cNvSpPr/>
          <p:nvPr/>
        </p:nvSpPr>
        <p:spPr bwMode="gray">
          <a:xfrm>
            <a:off x="412142" y="2040302"/>
            <a:ext cx="9634760" cy="6315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de-DE" sz="1403" b="1" dirty="0">
              <a:solidFill>
                <a:schemeClr val="bg1"/>
              </a:solidFill>
            </a:endParaRPr>
          </a:p>
        </p:txBody>
      </p:sp>
      <p:sp>
        <p:nvSpPr>
          <p:cNvPr id="31" name="Zahl">
            <a:extLst>
              <a:ext uri="{FF2B5EF4-FFF2-40B4-BE49-F238E27FC236}">
                <a16:creationId xmlns:a16="http://schemas.microsoft.com/office/drawing/2014/main" id="{82AC28A9-2238-974A-BD5C-46F96B2F4528}"/>
              </a:ext>
            </a:extLst>
          </p:cNvPr>
          <p:cNvSpPr txBox="1">
            <a:spLocks/>
          </p:cNvSpPr>
          <p:nvPr/>
        </p:nvSpPr>
        <p:spPr>
          <a:xfrm>
            <a:off x="618453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BIMchain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2" name="Zahl">
            <a:extLst>
              <a:ext uri="{FF2B5EF4-FFF2-40B4-BE49-F238E27FC236}">
                <a16:creationId xmlns:a16="http://schemas.microsoft.com/office/drawing/2014/main" id="{3B73AAE0-A0FD-B74B-94C5-2B1FAC7125DD}"/>
              </a:ext>
            </a:extLst>
          </p:cNvPr>
          <p:cNvSpPr txBox="1">
            <a:spLocks/>
          </p:cNvSpPr>
          <p:nvPr/>
        </p:nvSpPr>
        <p:spPr>
          <a:xfrm>
            <a:off x="6441009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dirty="0">
                <a:solidFill>
                  <a:schemeClr val="bg1"/>
                </a:solidFill>
                <a:latin typeface="Bower Semibold"/>
              </a:rPr>
              <a:t>Supply Chain</a:t>
            </a:r>
          </a:p>
        </p:txBody>
      </p:sp>
      <p:sp>
        <p:nvSpPr>
          <p:cNvPr id="33" name="Zahl">
            <a:extLst>
              <a:ext uri="{FF2B5EF4-FFF2-40B4-BE49-F238E27FC236}">
                <a16:creationId xmlns:a16="http://schemas.microsoft.com/office/drawing/2014/main" id="{B96134D6-D637-FA46-ACD5-657D2FA4B19A}"/>
              </a:ext>
            </a:extLst>
          </p:cNvPr>
          <p:cNvSpPr txBox="1">
            <a:spLocks/>
          </p:cNvSpPr>
          <p:nvPr/>
        </p:nvSpPr>
        <p:spPr>
          <a:xfrm>
            <a:off x="8381861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weitere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cxnSp>
        <p:nvCxnSpPr>
          <p:cNvPr id="34" name="Trennstrich">
            <a:extLst>
              <a:ext uri="{FF2B5EF4-FFF2-40B4-BE49-F238E27FC236}">
                <a16:creationId xmlns:a16="http://schemas.microsoft.com/office/drawing/2014/main" id="{855C2F0A-B10F-6242-A583-67EE071AF469}"/>
              </a:ext>
            </a:extLst>
          </p:cNvPr>
          <p:cNvCxnSpPr/>
          <p:nvPr/>
        </p:nvCxnSpPr>
        <p:spPr bwMode="gray">
          <a:xfrm flipV="1">
            <a:off x="4293846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Trennstrich">
            <a:extLst>
              <a:ext uri="{FF2B5EF4-FFF2-40B4-BE49-F238E27FC236}">
                <a16:creationId xmlns:a16="http://schemas.microsoft.com/office/drawing/2014/main" id="{A20852B0-CD9C-7348-A82E-CA9045440E42}"/>
              </a:ext>
            </a:extLst>
          </p:cNvPr>
          <p:cNvCxnSpPr/>
          <p:nvPr/>
        </p:nvCxnSpPr>
        <p:spPr bwMode="gray">
          <a:xfrm flipV="1">
            <a:off x="6234698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Trennstrich">
            <a:extLst>
              <a:ext uri="{FF2B5EF4-FFF2-40B4-BE49-F238E27FC236}">
                <a16:creationId xmlns:a16="http://schemas.microsoft.com/office/drawing/2014/main" id="{5FA02717-7BDC-8242-8605-A29CCD483D7B}"/>
              </a:ext>
            </a:extLst>
          </p:cNvPr>
          <p:cNvCxnSpPr/>
          <p:nvPr/>
        </p:nvCxnSpPr>
        <p:spPr bwMode="gray">
          <a:xfrm flipV="1">
            <a:off x="8175550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Trennstrich">
            <a:extLst>
              <a:ext uri="{FF2B5EF4-FFF2-40B4-BE49-F238E27FC236}">
                <a16:creationId xmlns:a16="http://schemas.microsoft.com/office/drawing/2014/main" id="{EF845062-4369-E64C-A080-348F6A1DD70C}"/>
              </a:ext>
            </a:extLst>
          </p:cNvPr>
          <p:cNvCxnSpPr/>
          <p:nvPr/>
        </p:nvCxnSpPr>
        <p:spPr bwMode="gray">
          <a:xfrm flipV="1">
            <a:off x="2352994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Zahl">
            <a:extLst>
              <a:ext uri="{FF2B5EF4-FFF2-40B4-BE49-F238E27FC236}">
                <a16:creationId xmlns:a16="http://schemas.microsoft.com/office/drawing/2014/main" id="{CAAA4A83-B889-D748-9A22-704476E4F30E}"/>
              </a:ext>
            </a:extLst>
          </p:cNvPr>
          <p:cNvSpPr txBox="1">
            <a:spLocks/>
          </p:cNvSpPr>
          <p:nvPr/>
        </p:nvSpPr>
        <p:spPr>
          <a:xfrm>
            <a:off x="2559305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Verträge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9" name="Zahl">
            <a:extLst>
              <a:ext uri="{FF2B5EF4-FFF2-40B4-BE49-F238E27FC236}">
                <a16:creationId xmlns:a16="http://schemas.microsoft.com/office/drawing/2014/main" id="{194B4C9B-EC40-604E-8376-6B8366CD6AB1}"/>
              </a:ext>
            </a:extLst>
          </p:cNvPr>
          <p:cNvSpPr txBox="1">
            <a:spLocks/>
          </p:cNvSpPr>
          <p:nvPr/>
        </p:nvSpPr>
        <p:spPr>
          <a:xfrm>
            <a:off x="4500157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Bauelemente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08475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3F76A89-61DF-5847-9F0C-A3EBF2A10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err="1"/>
              <a:t>Barima</a:t>
            </a:r>
            <a:r>
              <a:rPr lang="en-US" sz="1400" dirty="0"/>
              <a:t>, O. 2017. „Leveraging the Blockchain Technology to Improve Construction Value Delivery: The Opportunities, Benefits and Challenges“ </a:t>
            </a:r>
            <a:r>
              <a:rPr lang="en-US" sz="1400" i="1" dirty="0"/>
              <a:t>In: Hall, K. (eds.) Construction Projects: Improvement Strategies, Quality Management and Potential Challenges. </a:t>
            </a:r>
            <a:r>
              <a:rPr lang="en-US" sz="1400" dirty="0"/>
              <a:t>New York: Nova Science Publishers, pp. 93-112.</a:t>
            </a:r>
          </a:p>
          <a:p>
            <a:r>
              <a:rPr lang="en-US" sz="1400" dirty="0"/>
              <a:t>Belle, I. 2017. „</a:t>
            </a:r>
            <a:r>
              <a:rPr lang="en-US" sz="1400" b="1" dirty="0"/>
              <a:t> </a:t>
            </a:r>
            <a:r>
              <a:rPr lang="en-US" sz="1400" dirty="0"/>
              <a:t>The architecture, engineering and construction industry and blockchain technology,“ </a:t>
            </a:r>
            <a:r>
              <a:rPr lang="en-US" sz="1400" i="1" dirty="0"/>
              <a:t>Proceedings of 2017 National Conference on Digital Technologies in Architectural Education and DADA 2017 International Conference on Digital Architecture. </a:t>
            </a:r>
            <a:r>
              <a:rPr lang="en-US" sz="1400" dirty="0"/>
              <a:t>pp. 279-284.</a:t>
            </a:r>
          </a:p>
          <a:p>
            <a:r>
              <a:rPr lang="en-US" sz="1400" dirty="0" err="1"/>
              <a:t>Hargarden</a:t>
            </a:r>
            <a:r>
              <a:rPr lang="en-US" sz="1400" dirty="0"/>
              <a:t>, V., </a:t>
            </a:r>
            <a:r>
              <a:rPr lang="en-US" sz="1400" dirty="0" err="1"/>
              <a:t>Papakostas</a:t>
            </a:r>
            <a:r>
              <a:rPr lang="en-US" sz="1400" dirty="0"/>
              <a:t>, N., Newell, A., </a:t>
            </a:r>
            <a:r>
              <a:rPr lang="en-US" sz="1400" dirty="0" err="1"/>
              <a:t>Khavia</a:t>
            </a:r>
            <a:r>
              <a:rPr lang="en-US" sz="1400" dirty="0"/>
              <a:t>, A. und Scanlon, A. 2019. „The Role of Blockchain Technologies in Construction Engineering Project Management,“</a:t>
            </a:r>
            <a:r>
              <a:rPr lang="en-US" sz="1400" i="1" dirty="0"/>
              <a:t>2019 IEEE International Conference on Engineering, Technology and Innovation (ICE/ITMC)</a:t>
            </a:r>
            <a:r>
              <a:rPr lang="en-US" sz="1400" dirty="0"/>
              <a:t>, </a:t>
            </a:r>
            <a:r>
              <a:rPr lang="en-US" sz="1400" dirty="0" err="1"/>
              <a:t>Valbonne</a:t>
            </a:r>
            <a:r>
              <a:rPr lang="en-US" sz="1400" dirty="0"/>
              <a:t> Sophia-Antipolis, France, 2019, pp. 1-6.</a:t>
            </a:r>
          </a:p>
          <a:p>
            <a:r>
              <a:rPr lang="en-US" sz="1400" dirty="0"/>
              <a:t>Kinnaird, C. und </a:t>
            </a:r>
            <a:r>
              <a:rPr lang="en-US" sz="1400" dirty="0" err="1"/>
              <a:t>Geipel</a:t>
            </a:r>
            <a:r>
              <a:rPr lang="en-US" sz="1400" dirty="0"/>
              <a:t>, M. 2017. „Blockchain Technology: How the Inventions Behind Bitcoin are Enabling a Network of Trust for the Building Environment,“ </a:t>
            </a:r>
            <a:r>
              <a:rPr lang="en-US" sz="1400" i="1" dirty="0"/>
              <a:t>Arup Corporation</a:t>
            </a:r>
            <a:r>
              <a:rPr lang="en-US" sz="1400" dirty="0"/>
              <a:t>.</a:t>
            </a:r>
          </a:p>
          <a:p>
            <a:r>
              <a:rPr lang="en-US" sz="1400" dirty="0"/>
              <a:t>Lamb, K. 2018.“ Blockchain and Smart Contracts: What the AEC sector needs to know,“ </a:t>
            </a:r>
            <a:r>
              <a:rPr lang="en-US" sz="1400" i="1" dirty="0"/>
              <a:t>CDBB_REP_003.</a:t>
            </a:r>
          </a:p>
          <a:p>
            <a:r>
              <a:rPr lang="en-US" sz="1400" dirty="0"/>
              <a:t>Mondragon Coronado, A. E., Mondragon Coronado, C. E. und Coronado, E.S. 2018. „Exploring the applicability of blockchain technology to enhance manufacturing supply chains in the composite materials industry,“ </a:t>
            </a:r>
            <a:r>
              <a:rPr lang="en-US" sz="1400" i="1" dirty="0"/>
              <a:t>Proceedings of 2018 IEEE International Conference on Applied System Invention (ICASI</a:t>
            </a:r>
            <a:r>
              <a:rPr lang="en-US" sz="1400" dirty="0"/>
              <a:t>).  pp. 1300-1303.</a:t>
            </a:r>
          </a:p>
          <a:p>
            <a:r>
              <a:rPr lang="en-US" sz="1400" dirty="0"/>
              <a:t>Turk, Z. und </a:t>
            </a:r>
            <a:r>
              <a:rPr lang="en-US" sz="1400" dirty="0" err="1"/>
              <a:t>Klinc</a:t>
            </a:r>
            <a:r>
              <a:rPr lang="en-US" sz="1400" dirty="0"/>
              <a:t>, R. 2017. „Potentials of the Blockchain Technology for Construction Management,“ </a:t>
            </a:r>
            <a:r>
              <a:rPr lang="en-US" sz="1400" i="1" dirty="0"/>
              <a:t>Procedia Engineering </a:t>
            </a:r>
            <a:r>
              <a:rPr lang="en-US" sz="1400" dirty="0"/>
              <a:t>(196), pp. 638-645.</a:t>
            </a:r>
          </a:p>
          <a:p>
            <a:r>
              <a:rPr lang="en-US" sz="1400" dirty="0"/>
              <a:t>Wang, J., Wu, P., Wang, X. und </a:t>
            </a:r>
            <a:r>
              <a:rPr lang="en-US" sz="1400" dirty="0" err="1"/>
              <a:t>Shou</a:t>
            </a:r>
            <a:r>
              <a:rPr lang="en-US" sz="1400" dirty="0"/>
              <a:t>, W, 2017. “The outlook of blockchain technology for construction engineering management,” Frontiers of Engineering Management (4:1), pp. 67-75.</a:t>
            </a:r>
          </a:p>
          <a:p>
            <a:r>
              <a:rPr lang="en-US" sz="1400" dirty="0"/>
              <a:t>Ye, Z., Ying, M., Tang, L. und Jiang, H. 2018. “Cup-of-Water Theory: A Review on the Interaction of BIM, IoT and Blockchain During the Whole Building Lifecycle,“ </a:t>
            </a:r>
            <a:r>
              <a:rPr lang="en-US" sz="1400" i="1" dirty="0"/>
              <a:t>Proceedings of the 35th ISARC</a:t>
            </a:r>
            <a:r>
              <a:rPr lang="en-US" sz="1400" dirty="0"/>
              <a:t>. pp. 478-486.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0401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09" y="2867243"/>
            <a:ext cx="1420415" cy="5932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56" dirty="0"/>
              <a:t>Was </a:t>
            </a:r>
            <a:r>
              <a:rPr lang="en-US" sz="2456" dirty="0" err="1"/>
              <a:t>ist</a:t>
            </a:r>
            <a:r>
              <a:rPr lang="en-US" sz="2456" dirty="0"/>
              <a:t> die Blockchain?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01010" lvl="1" indent="0">
              <a:buNone/>
            </a:pPr>
            <a:endParaRPr lang="en-US" noProof="0" dirty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3D42E151-342E-4DD2-97C5-E87292293696}"/>
              </a:ext>
            </a:extLst>
          </p:cNvPr>
          <p:cNvGrpSpPr/>
          <p:nvPr/>
        </p:nvGrpSpPr>
        <p:grpSpPr>
          <a:xfrm>
            <a:off x="320692" y="4377893"/>
            <a:ext cx="6142205" cy="1226105"/>
            <a:chOff x="5186079" y="2963790"/>
            <a:chExt cx="6357482" cy="1397934"/>
          </a:xfrm>
        </p:grpSpPr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FABA2E42-4F01-49AB-BC25-F8C05C7D6811}"/>
                </a:ext>
              </a:extLst>
            </p:cNvPr>
            <p:cNvSpPr txBox="1"/>
            <p:nvPr/>
          </p:nvSpPr>
          <p:spPr>
            <a:xfrm>
              <a:off x="6830862" y="2963790"/>
              <a:ext cx="4712699" cy="139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754" dirty="0"/>
                <a:t>Eine Blockchain ist eine</a:t>
              </a:r>
              <a:r>
                <a:rPr lang="en-US" sz="1754" dirty="0"/>
                <a:t>…</a:t>
              </a:r>
            </a:p>
            <a:p>
              <a:r>
                <a:rPr lang="en-US" sz="2105" dirty="0"/>
                <a:t>…</a:t>
              </a:r>
              <a:r>
                <a:rPr lang="en-US" sz="1754" dirty="0"/>
                <a:t> </a:t>
              </a:r>
              <a:r>
                <a:rPr lang="en-US" sz="1754" b="1" dirty="0" err="1"/>
                <a:t>verteilte</a:t>
              </a:r>
              <a:r>
                <a:rPr lang="en-US" sz="1754" b="1" dirty="0"/>
                <a:t> und </a:t>
              </a:r>
              <a:r>
                <a:rPr lang="en-US" sz="1754" b="1" dirty="0" err="1"/>
                <a:t>verschlüsselte</a:t>
              </a:r>
              <a:r>
                <a:rPr lang="en-US" sz="1754" b="1" dirty="0"/>
                <a:t> </a:t>
              </a:r>
              <a:r>
                <a:rPr lang="en-US" sz="1754" b="1" dirty="0" err="1"/>
                <a:t>Datenbank</a:t>
              </a:r>
              <a:endParaRPr lang="en-US" sz="1754" b="1" dirty="0"/>
            </a:p>
            <a:p>
              <a:r>
                <a:rPr lang="en-US" sz="1754" b="1" dirty="0"/>
                <a:t>…</a:t>
              </a:r>
              <a:r>
                <a:rPr lang="en-US" sz="1754" dirty="0"/>
                <a:t> </a:t>
              </a:r>
              <a:r>
                <a:rPr lang="en-US" sz="1754" b="1" dirty="0" err="1"/>
                <a:t>öffentliches</a:t>
              </a:r>
              <a:r>
                <a:rPr lang="en-US" sz="1754" b="1" dirty="0"/>
                <a:t> </a:t>
              </a:r>
              <a:r>
                <a:rPr lang="en-US" sz="1754" b="1" dirty="0" err="1"/>
                <a:t>Kontenbuch</a:t>
              </a:r>
              <a:r>
                <a:rPr lang="en-US" sz="1754" b="1" dirty="0"/>
                <a:t> </a:t>
              </a:r>
              <a:r>
                <a:rPr lang="en-US" sz="1754" b="1" dirty="0" err="1"/>
                <a:t>für</a:t>
              </a:r>
              <a:r>
                <a:rPr lang="en-US" sz="1754" b="1" dirty="0"/>
                <a:t> </a:t>
              </a:r>
              <a:r>
                <a:rPr lang="en-US" sz="1754" b="1" dirty="0" err="1"/>
                <a:t>Transaktionen</a:t>
              </a:r>
              <a:endParaRPr lang="en-US" sz="1754" b="1" dirty="0"/>
            </a:p>
            <a:p>
              <a:endParaRPr lang="de-DE" sz="1754" dirty="0"/>
            </a:p>
          </p:txBody>
        </p: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E3388CB1-ACA8-4081-B2D5-2D2D6795CEAA}"/>
                </a:ext>
              </a:extLst>
            </p:cNvPr>
            <p:cNvGrpSpPr/>
            <p:nvPr/>
          </p:nvGrpSpPr>
          <p:grpSpPr>
            <a:xfrm>
              <a:off x="5186079" y="2987980"/>
              <a:ext cx="1593993" cy="1236365"/>
              <a:chOff x="5608748" y="4466360"/>
              <a:chExt cx="1890159" cy="1418326"/>
            </a:xfrm>
          </p:grpSpPr>
          <p:grpSp>
            <p:nvGrpSpPr>
              <p:cNvPr id="3" name="Gruppieren 2"/>
              <p:cNvGrpSpPr/>
              <p:nvPr/>
            </p:nvGrpSpPr>
            <p:grpSpPr>
              <a:xfrm>
                <a:off x="5608748" y="4466360"/>
                <a:ext cx="1890159" cy="1198220"/>
                <a:chOff x="4589244" y="372191"/>
                <a:chExt cx="1890159" cy="1198220"/>
              </a:xfrm>
            </p:grpSpPr>
            <p:pic>
              <p:nvPicPr>
                <p:cNvPr id="15" name="Picture 8" descr="Hyperledg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3346" y="372191"/>
                  <a:ext cx="1776057" cy="4302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6" descr="Ähnliches Foto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89244" y="587319"/>
                  <a:ext cx="1107224" cy="9830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FAFEF023-8C70-4764-B8BB-5466EC8BA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1269" y="5570047"/>
                <a:ext cx="1188146" cy="314639"/>
              </a:xfrm>
              <a:prstGeom prst="rect">
                <a:avLst/>
              </a:prstGeom>
            </p:spPr>
          </p:pic>
        </p:grp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5798E2C4-CEF6-46C7-B56A-4CD412381CE5}"/>
              </a:ext>
            </a:extLst>
          </p:cNvPr>
          <p:cNvGrpSpPr/>
          <p:nvPr/>
        </p:nvGrpSpPr>
        <p:grpSpPr>
          <a:xfrm>
            <a:off x="280649" y="2085029"/>
            <a:ext cx="6551317" cy="1981953"/>
            <a:chOff x="4998404" y="1086725"/>
            <a:chExt cx="7417530" cy="2259709"/>
          </a:xfrm>
        </p:grpSpPr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27E6FAD5-009C-41E2-A308-4D13A07A9E88}"/>
                </a:ext>
              </a:extLst>
            </p:cNvPr>
            <p:cNvSpPr txBox="1"/>
            <p:nvPr/>
          </p:nvSpPr>
          <p:spPr>
            <a:xfrm>
              <a:off x="6748962" y="1086725"/>
              <a:ext cx="5666972" cy="225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54" b="1" dirty="0" err="1"/>
                <a:t>Anwendungsgebiete</a:t>
              </a:r>
              <a:endParaRPr lang="en-US" sz="1754" b="1" dirty="0"/>
            </a:p>
            <a:p>
              <a:pPr marL="701768" lvl="1" indent="-300758">
                <a:buFont typeface="Arial" panose="020B0604020202020204" pitchFamily="34" charset="0"/>
                <a:buChar char="•"/>
              </a:pPr>
              <a:r>
                <a:rPr lang="en-US" sz="1754" dirty="0" err="1"/>
                <a:t>Eigentum</a:t>
              </a:r>
              <a:r>
                <a:rPr lang="en-US" sz="1754" dirty="0"/>
                <a:t> von </a:t>
              </a:r>
              <a:r>
                <a:rPr lang="en-US" sz="1754" dirty="0" err="1"/>
                <a:t>Vermögensgegenständen</a:t>
              </a:r>
              <a:r>
                <a:rPr lang="en-US" sz="1754" dirty="0"/>
                <a:t>: </a:t>
              </a:r>
              <a:r>
                <a:rPr lang="en-US" sz="1754" dirty="0" err="1"/>
                <a:t>Währungen</a:t>
              </a:r>
              <a:r>
                <a:rPr lang="en-US" sz="1754" dirty="0"/>
                <a:t>, </a:t>
              </a:r>
              <a:r>
                <a:rPr lang="en-US" sz="1754" dirty="0" err="1"/>
                <a:t>Musik</a:t>
              </a:r>
              <a:r>
                <a:rPr lang="en-US" sz="1754" dirty="0"/>
                <a:t>, </a:t>
              </a:r>
              <a:r>
                <a:rPr lang="en-US" sz="1754" dirty="0" err="1"/>
                <a:t>Filme</a:t>
              </a:r>
              <a:r>
                <a:rPr lang="en-US" sz="1754" dirty="0"/>
                <a:t>, …</a:t>
              </a:r>
            </a:p>
            <a:p>
              <a:pPr marL="701768" lvl="1" indent="-300758">
                <a:buFont typeface="Arial" panose="020B0604020202020204" pitchFamily="34" charset="0"/>
                <a:buChar char="•"/>
              </a:pPr>
              <a:r>
                <a:rPr lang="en-US" sz="1754" dirty="0" err="1"/>
                <a:t>Herkunftsverfolgung</a:t>
              </a:r>
              <a:r>
                <a:rPr lang="en-US" sz="1754" dirty="0"/>
                <a:t>: Essen, </a:t>
              </a:r>
              <a:r>
                <a:rPr lang="en-US" sz="1754" dirty="0" err="1"/>
                <a:t>Diamanten</a:t>
              </a:r>
              <a:r>
                <a:rPr lang="en-US" sz="1754" dirty="0"/>
                <a:t>, </a:t>
              </a:r>
              <a:r>
                <a:rPr lang="en-US" sz="1754" dirty="0" err="1"/>
                <a:t>Edelmetalle</a:t>
              </a:r>
              <a:r>
                <a:rPr lang="en-US" sz="1754" dirty="0"/>
                <a:t>, …</a:t>
              </a:r>
            </a:p>
            <a:p>
              <a:pPr marL="701768" lvl="1" indent="-300758">
                <a:buFont typeface="Arial" panose="020B0604020202020204" pitchFamily="34" charset="0"/>
                <a:buChar char="•"/>
              </a:pPr>
              <a:r>
                <a:rPr lang="en-US" sz="1754" dirty="0" err="1"/>
                <a:t>Vorgangsverfolgung</a:t>
              </a:r>
              <a:r>
                <a:rPr lang="en-US" sz="1754" dirty="0"/>
                <a:t>: medical records, insurance, …</a:t>
              </a:r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D8FCC502-F5E5-4BCD-AEDF-513A3C3A7E19}"/>
                </a:ext>
              </a:extLst>
            </p:cNvPr>
            <p:cNvGrpSpPr/>
            <p:nvPr/>
          </p:nvGrpSpPr>
          <p:grpSpPr>
            <a:xfrm>
              <a:off x="4998404" y="1489985"/>
              <a:ext cx="1450115" cy="1529969"/>
              <a:chOff x="4998404" y="1489985"/>
              <a:chExt cx="1450115" cy="1529969"/>
            </a:xfrm>
          </p:grpSpPr>
          <p:pic>
            <p:nvPicPr>
              <p:cNvPr id="56" name="Grafik 55">
                <a:extLst>
                  <a:ext uri="{FF2B5EF4-FFF2-40B4-BE49-F238E27FC236}">
                    <a16:creationId xmlns:a16="http://schemas.microsoft.com/office/drawing/2014/main" id="{0060411F-9CE6-4B88-8DFC-D96DA3FCD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90665" y="1489985"/>
                <a:ext cx="1057854" cy="265871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F44ABE5A-8AE9-44F5-A5A7-2A232CC3E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43740" y="1884386"/>
                <a:ext cx="1185627" cy="216521"/>
              </a:xfrm>
              <a:prstGeom prst="rect">
                <a:avLst/>
              </a:prstGeom>
            </p:spPr>
          </p:pic>
          <p:pic>
            <p:nvPicPr>
              <p:cNvPr id="58" name="Grafik 57">
                <a:extLst>
                  <a:ext uri="{FF2B5EF4-FFF2-40B4-BE49-F238E27FC236}">
                    <a16:creationId xmlns:a16="http://schemas.microsoft.com/office/drawing/2014/main" id="{1BC76BF6-B4F5-481A-87D2-40F36D66E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8404" y="2552813"/>
                <a:ext cx="1166365" cy="467141"/>
              </a:xfrm>
              <a:prstGeom prst="rect">
                <a:avLst/>
              </a:prstGeom>
            </p:spPr>
          </p:pic>
        </p:grpSp>
      </p:grpSp>
      <p:grpSp>
        <p:nvGrpSpPr>
          <p:cNvPr id="154" name="Gruppieren 153"/>
          <p:cNvGrpSpPr/>
          <p:nvPr/>
        </p:nvGrpSpPr>
        <p:grpSpPr>
          <a:xfrm>
            <a:off x="8162918" y="882897"/>
            <a:ext cx="1210825" cy="725680"/>
            <a:chOff x="9192299" y="395192"/>
            <a:chExt cx="1380513" cy="827379"/>
          </a:xfrm>
        </p:grpSpPr>
        <p:sp>
          <p:nvSpPr>
            <p:cNvPr id="155" name="Textfeld 154">
              <a:extLst>
                <a:ext uri="{FF2B5EF4-FFF2-40B4-BE49-F238E27FC236}">
                  <a16:creationId xmlns:a16="http://schemas.microsoft.com/office/drawing/2014/main" id="{42EB2E66-F0AC-F542-9144-BC74CE4AA003}"/>
                </a:ext>
              </a:extLst>
            </p:cNvPr>
            <p:cNvSpPr txBox="1"/>
            <p:nvPr/>
          </p:nvSpPr>
          <p:spPr>
            <a:xfrm>
              <a:off x="9192299" y="650020"/>
              <a:ext cx="818203" cy="428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42" dirty="0"/>
                <a:t>Users</a:t>
              </a:r>
            </a:p>
          </p:txBody>
        </p:sp>
        <p:grpSp>
          <p:nvGrpSpPr>
            <p:cNvPr id="156" name="Gruppieren 155"/>
            <p:cNvGrpSpPr/>
            <p:nvPr/>
          </p:nvGrpSpPr>
          <p:grpSpPr>
            <a:xfrm>
              <a:off x="10100728" y="395192"/>
              <a:ext cx="319684" cy="674979"/>
              <a:chOff x="9747250" y="149515"/>
              <a:chExt cx="319684" cy="674979"/>
            </a:xfrm>
          </p:grpSpPr>
          <p:sp>
            <p:nvSpPr>
              <p:cNvPr id="169" name="Ellipse 168"/>
              <p:cNvSpPr/>
              <p:nvPr/>
            </p:nvSpPr>
            <p:spPr>
              <a:xfrm>
                <a:off x="9853370" y="149515"/>
                <a:ext cx="213564" cy="228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42"/>
              </a:p>
            </p:txBody>
          </p:sp>
          <p:cxnSp>
            <p:nvCxnSpPr>
              <p:cNvPr id="170" name="Gerader Verbinder 169"/>
              <p:cNvCxnSpPr>
                <a:stCxn id="169" idx="4"/>
              </p:cNvCxnSpPr>
              <p:nvPr/>
            </p:nvCxnSpPr>
            <p:spPr>
              <a:xfrm flipH="1">
                <a:off x="9920798" y="378115"/>
                <a:ext cx="39354" cy="289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Gerader Verbinder 170"/>
              <p:cNvCxnSpPr/>
              <p:nvPr/>
            </p:nvCxnSpPr>
            <p:spPr>
              <a:xfrm flipH="1">
                <a:off x="9747250" y="679752"/>
                <a:ext cx="173548" cy="1447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Gerader Verbinder 171"/>
              <p:cNvCxnSpPr/>
              <p:nvPr/>
            </p:nvCxnSpPr>
            <p:spPr>
              <a:xfrm>
                <a:off x="9920798" y="686632"/>
                <a:ext cx="146136" cy="13695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Gerader Verbinder 172"/>
              <p:cNvCxnSpPr/>
              <p:nvPr/>
            </p:nvCxnSpPr>
            <p:spPr>
              <a:xfrm flipV="1">
                <a:off x="9821114" y="458367"/>
                <a:ext cx="245820" cy="7620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uppieren 156"/>
            <p:cNvGrpSpPr/>
            <p:nvPr/>
          </p:nvGrpSpPr>
          <p:grpSpPr>
            <a:xfrm>
              <a:off x="10253128" y="547592"/>
              <a:ext cx="319684" cy="674979"/>
              <a:chOff x="9747250" y="149515"/>
              <a:chExt cx="319684" cy="674979"/>
            </a:xfrm>
          </p:grpSpPr>
          <p:sp>
            <p:nvSpPr>
              <p:cNvPr id="164" name="Ellipse 163"/>
              <p:cNvSpPr/>
              <p:nvPr/>
            </p:nvSpPr>
            <p:spPr>
              <a:xfrm>
                <a:off x="9853370" y="149515"/>
                <a:ext cx="213564" cy="2286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42"/>
              </a:p>
            </p:txBody>
          </p:sp>
          <p:cxnSp>
            <p:nvCxnSpPr>
              <p:cNvPr id="165" name="Gerader Verbinder 164"/>
              <p:cNvCxnSpPr>
                <a:stCxn id="164" idx="4"/>
              </p:cNvCxnSpPr>
              <p:nvPr/>
            </p:nvCxnSpPr>
            <p:spPr>
              <a:xfrm flipH="1">
                <a:off x="9920798" y="378115"/>
                <a:ext cx="39354" cy="289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Gerader Verbinder 165"/>
              <p:cNvCxnSpPr/>
              <p:nvPr/>
            </p:nvCxnSpPr>
            <p:spPr>
              <a:xfrm flipH="1">
                <a:off x="9747250" y="679752"/>
                <a:ext cx="173548" cy="1447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Gerader Verbinder 166"/>
              <p:cNvCxnSpPr/>
              <p:nvPr/>
            </p:nvCxnSpPr>
            <p:spPr>
              <a:xfrm>
                <a:off x="9920798" y="686632"/>
                <a:ext cx="146136" cy="13695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Gerader Verbinder 167"/>
              <p:cNvCxnSpPr/>
              <p:nvPr/>
            </p:nvCxnSpPr>
            <p:spPr>
              <a:xfrm flipV="1">
                <a:off x="9821114" y="458367"/>
                <a:ext cx="245820" cy="7620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uppieren 157"/>
            <p:cNvGrpSpPr/>
            <p:nvPr/>
          </p:nvGrpSpPr>
          <p:grpSpPr>
            <a:xfrm>
              <a:off x="9925411" y="421420"/>
              <a:ext cx="319684" cy="674979"/>
              <a:chOff x="9747250" y="149515"/>
              <a:chExt cx="319684" cy="674979"/>
            </a:xfrm>
          </p:grpSpPr>
          <p:sp>
            <p:nvSpPr>
              <p:cNvPr id="159" name="Ellipse 158"/>
              <p:cNvSpPr/>
              <p:nvPr/>
            </p:nvSpPr>
            <p:spPr>
              <a:xfrm>
                <a:off x="9853370" y="149515"/>
                <a:ext cx="213564" cy="2286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42"/>
              </a:p>
            </p:txBody>
          </p:sp>
          <p:cxnSp>
            <p:nvCxnSpPr>
              <p:cNvPr id="160" name="Gerader Verbinder 159"/>
              <p:cNvCxnSpPr>
                <a:stCxn id="159" idx="4"/>
              </p:cNvCxnSpPr>
              <p:nvPr/>
            </p:nvCxnSpPr>
            <p:spPr>
              <a:xfrm flipH="1">
                <a:off x="9920798" y="378115"/>
                <a:ext cx="39354" cy="289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Gerader Verbinder 160"/>
              <p:cNvCxnSpPr/>
              <p:nvPr/>
            </p:nvCxnSpPr>
            <p:spPr>
              <a:xfrm flipH="1">
                <a:off x="9747250" y="679752"/>
                <a:ext cx="173548" cy="1447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Gerader Verbinder 161"/>
              <p:cNvCxnSpPr/>
              <p:nvPr/>
            </p:nvCxnSpPr>
            <p:spPr>
              <a:xfrm>
                <a:off x="9920798" y="686632"/>
                <a:ext cx="146136" cy="13695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Gerader Verbinder 162"/>
              <p:cNvCxnSpPr/>
              <p:nvPr/>
            </p:nvCxnSpPr>
            <p:spPr>
              <a:xfrm flipV="1">
                <a:off x="9821114" y="458367"/>
                <a:ext cx="245820" cy="7620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C24B4FBC-D4F9-8D47-A92B-089D70B82D28}"/>
              </a:ext>
            </a:extLst>
          </p:cNvPr>
          <p:cNvGrpSpPr/>
          <p:nvPr/>
        </p:nvGrpSpPr>
        <p:grpSpPr>
          <a:xfrm>
            <a:off x="7110501" y="1969580"/>
            <a:ext cx="3254589" cy="4624033"/>
            <a:chOff x="7839381" y="1335870"/>
            <a:chExt cx="3710695" cy="5272057"/>
          </a:xfrm>
        </p:grpSpPr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CA0177A3-A328-764C-9383-253FA0A81DCC}"/>
                </a:ext>
              </a:extLst>
            </p:cNvPr>
            <p:cNvGrpSpPr/>
            <p:nvPr/>
          </p:nvGrpSpPr>
          <p:grpSpPr>
            <a:xfrm>
              <a:off x="7839381" y="5656525"/>
              <a:ext cx="3710695" cy="951402"/>
              <a:chOff x="1056311" y="5323470"/>
              <a:chExt cx="3062093" cy="842502"/>
            </a:xfrm>
          </p:grpSpPr>
          <p:grpSp>
            <p:nvGrpSpPr>
              <p:cNvPr id="187" name="Gruppieren 186">
                <a:extLst>
                  <a:ext uri="{FF2B5EF4-FFF2-40B4-BE49-F238E27FC236}">
                    <a16:creationId xmlns:a16="http://schemas.microsoft.com/office/drawing/2014/main" id="{E736D48A-F307-DC49-816C-E80483B58394}"/>
                  </a:ext>
                </a:extLst>
              </p:cNvPr>
              <p:cNvGrpSpPr/>
              <p:nvPr/>
            </p:nvGrpSpPr>
            <p:grpSpPr>
              <a:xfrm>
                <a:off x="1056311" y="5323470"/>
                <a:ext cx="3062093" cy="842502"/>
                <a:chOff x="1083849" y="4126907"/>
                <a:chExt cx="3062093" cy="1122808"/>
              </a:xfrm>
            </p:grpSpPr>
            <p:sp>
              <p:nvSpPr>
                <p:cNvPr id="190" name="Rechteck 189">
                  <a:extLst>
                    <a:ext uri="{FF2B5EF4-FFF2-40B4-BE49-F238E27FC236}">
                      <a16:creationId xmlns:a16="http://schemas.microsoft.com/office/drawing/2014/main" id="{D0E6CBA4-04BA-1343-A00A-BE94BDAF208F}"/>
                    </a:ext>
                  </a:extLst>
                </p:cNvPr>
                <p:cNvSpPr/>
                <p:nvPr/>
              </p:nvSpPr>
              <p:spPr>
                <a:xfrm>
                  <a:off x="1083849" y="4131321"/>
                  <a:ext cx="3062093" cy="107734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191" name="Textfeld 190">
                  <a:extLst>
                    <a:ext uri="{FF2B5EF4-FFF2-40B4-BE49-F238E27FC236}">
                      <a16:creationId xmlns:a16="http://schemas.microsoft.com/office/drawing/2014/main" id="{A8AA4250-56D2-CF46-97B9-1B4A160CE341}"/>
                    </a:ext>
                  </a:extLst>
                </p:cNvPr>
                <p:cNvSpPr txBox="1"/>
                <p:nvPr/>
              </p:nvSpPr>
              <p:spPr>
                <a:xfrm rot="16200000">
                  <a:off x="756507" y="4529046"/>
                  <a:ext cx="1122808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Devices</a:t>
                  </a:r>
                </a:p>
              </p:txBody>
            </p:sp>
          </p:grpSp>
          <p:sp>
            <p:nvSpPr>
              <p:cNvPr id="188" name="Textfeld 187">
                <a:extLst>
                  <a:ext uri="{FF2B5EF4-FFF2-40B4-BE49-F238E27FC236}">
                    <a16:creationId xmlns:a16="http://schemas.microsoft.com/office/drawing/2014/main" id="{7C974B14-4815-7146-A3D6-3B8F54CE9CD9}"/>
                  </a:ext>
                </a:extLst>
              </p:cNvPr>
              <p:cNvSpPr txBox="1"/>
              <p:nvPr/>
            </p:nvSpPr>
            <p:spPr>
              <a:xfrm>
                <a:off x="2016135" y="5331629"/>
                <a:ext cx="1593705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Logical capabilities</a:t>
                </a:r>
              </a:p>
            </p:txBody>
          </p:sp>
          <p:sp>
            <p:nvSpPr>
              <p:cNvPr id="189" name="Textfeld 188">
                <a:extLst>
                  <a:ext uri="{FF2B5EF4-FFF2-40B4-BE49-F238E27FC236}">
                    <a16:creationId xmlns:a16="http://schemas.microsoft.com/office/drawing/2014/main" id="{C996491E-9434-5743-A203-37FADD8DEAC3}"/>
                  </a:ext>
                </a:extLst>
              </p:cNvPr>
              <p:cNvSpPr txBox="1"/>
              <p:nvPr/>
            </p:nvSpPr>
            <p:spPr>
              <a:xfrm>
                <a:off x="2016135" y="5608630"/>
                <a:ext cx="1593705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Physical machinery</a:t>
                </a:r>
              </a:p>
            </p:txBody>
          </p:sp>
        </p:grp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34D15220-FF62-7846-B81E-2C91E02C9A5F}"/>
                </a:ext>
              </a:extLst>
            </p:cNvPr>
            <p:cNvGrpSpPr/>
            <p:nvPr/>
          </p:nvGrpSpPr>
          <p:grpSpPr>
            <a:xfrm>
              <a:off x="7839381" y="4545216"/>
              <a:ext cx="3710695" cy="1053166"/>
              <a:chOff x="1064084" y="4170155"/>
              <a:chExt cx="3062093" cy="947204"/>
            </a:xfrm>
          </p:grpSpPr>
          <p:grpSp>
            <p:nvGrpSpPr>
              <p:cNvPr id="181" name="Gruppieren 180">
                <a:extLst>
                  <a:ext uri="{FF2B5EF4-FFF2-40B4-BE49-F238E27FC236}">
                    <a16:creationId xmlns:a16="http://schemas.microsoft.com/office/drawing/2014/main" id="{ED0BCFC8-CF47-C94C-A6BA-260A7BC081DB}"/>
                  </a:ext>
                </a:extLst>
              </p:cNvPr>
              <p:cNvGrpSpPr/>
              <p:nvPr/>
            </p:nvGrpSpPr>
            <p:grpSpPr>
              <a:xfrm>
                <a:off x="1064084" y="4170155"/>
                <a:ext cx="3062093" cy="947204"/>
                <a:chOff x="1078118" y="4261268"/>
                <a:chExt cx="3062093" cy="1181297"/>
              </a:xfrm>
            </p:grpSpPr>
            <p:sp>
              <p:nvSpPr>
                <p:cNvPr id="185" name="Rechteck 184">
                  <a:extLst>
                    <a:ext uri="{FF2B5EF4-FFF2-40B4-BE49-F238E27FC236}">
                      <a16:creationId xmlns:a16="http://schemas.microsoft.com/office/drawing/2014/main" id="{F59A81B6-4AE1-4C4C-878F-FDC37C891204}"/>
                    </a:ext>
                  </a:extLst>
                </p:cNvPr>
                <p:cNvSpPr/>
                <p:nvPr/>
              </p:nvSpPr>
              <p:spPr>
                <a:xfrm>
                  <a:off x="1078118" y="4301965"/>
                  <a:ext cx="3062093" cy="10798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186" name="Textfeld 185">
                  <a:extLst>
                    <a:ext uri="{FF2B5EF4-FFF2-40B4-BE49-F238E27FC236}">
                      <a16:creationId xmlns:a16="http://schemas.microsoft.com/office/drawing/2014/main" id="{13F67113-7C87-0744-800A-3CA1A8718B54}"/>
                    </a:ext>
                  </a:extLst>
                </p:cNvPr>
                <p:cNvSpPr txBox="1"/>
                <p:nvPr/>
              </p:nvSpPr>
              <p:spPr>
                <a:xfrm rot="16200000">
                  <a:off x="721531" y="4692652"/>
                  <a:ext cx="1181297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Network</a:t>
                  </a:r>
                </a:p>
              </p:txBody>
            </p:sp>
          </p:grpSp>
          <p:grpSp>
            <p:nvGrpSpPr>
              <p:cNvPr id="182" name="Gruppieren 181">
                <a:extLst>
                  <a:ext uri="{FF2B5EF4-FFF2-40B4-BE49-F238E27FC236}">
                    <a16:creationId xmlns:a16="http://schemas.microsoft.com/office/drawing/2014/main" id="{9A25E261-D5A9-B544-911D-93B9AE6C487C}"/>
                  </a:ext>
                </a:extLst>
              </p:cNvPr>
              <p:cNvGrpSpPr/>
              <p:nvPr/>
            </p:nvGrpSpPr>
            <p:grpSpPr>
              <a:xfrm>
                <a:off x="2023908" y="4203973"/>
                <a:ext cx="1593705" cy="559735"/>
                <a:chOff x="2023908" y="4203973"/>
                <a:chExt cx="1593705" cy="559735"/>
              </a:xfrm>
            </p:grpSpPr>
            <p:sp>
              <p:nvSpPr>
                <p:cNvPr id="183" name="Textfeld 182">
                  <a:extLst>
                    <a:ext uri="{FF2B5EF4-FFF2-40B4-BE49-F238E27FC236}">
                      <a16:creationId xmlns:a16="http://schemas.microsoft.com/office/drawing/2014/main" id="{5B9C0993-2FAC-B842-A382-A2260E8F0C65}"/>
                    </a:ext>
                  </a:extLst>
                </p:cNvPr>
                <p:cNvSpPr txBox="1"/>
                <p:nvPr/>
              </p:nvSpPr>
              <p:spPr>
                <a:xfrm>
                  <a:off x="2023908" y="4203973"/>
                  <a:ext cx="1593705" cy="288448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Logical transmission</a:t>
                  </a:r>
                </a:p>
              </p:txBody>
            </p:sp>
            <p:sp>
              <p:nvSpPr>
                <p:cNvPr id="184" name="Textfeld 183">
                  <a:extLst>
                    <a:ext uri="{FF2B5EF4-FFF2-40B4-BE49-F238E27FC236}">
                      <a16:creationId xmlns:a16="http://schemas.microsoft.com/office/drawing/2014/main" id="{79887B16-7C1A-6A4E-A336-926B50D229CE}"/>
                    </a:ext>
                  </a:extLst>
                </p:cNvPr>
                <p:cNvSpPr txBox="1"/>
                <p:nvPr/>
              </p:nvSpPr>
              <p:spPr>
                <a:xfrm>
                  <a:off x="2023908" y="4475260"/>
                  <a:ext cx="1593705" cy="288448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Physical transport</a:t>
                  </a:r>
                </a:p>
              </p:txBody>
            </p:sp>
          </p:grpSp>
        </p:grpSp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F643D576-CD4C-944E-8A2B-C3C2BD6E3087}"/>
                </a:ext>
              </a:extLst>
            </p:cNvPr>
            <p:cNvGrpSpPr/>
            <p:nvPr/>
          </p:nvGrpSpPr>
          <p:grpSpPr>
            <a:xfrm>
              <a:off x="7839381" y="1335870"/>
              <a:ext cx="3710695" cy="1077145"/>
              <a:chOff x="1064083" y="1984693"/>
              <a:chExt cx="3062093" cy="953851"/>
            </a:xfrm>
          </p:grpSpPr>
          <p:grpSp>
            <p:nvGrpSpPr>
              <p:cNvPr id="150" name="Gruppieren 149">
                <a:extLst>
                  <a:ext uri="{FF2B5EF4-FFF2-40B4-BE49-F238E27FC236}">
                    <a16:creationId xmlns:a16="http://schemas.microsoft.com/office/drawing/2014/main" id="{C1D46A4C-63A9-3A42-A953-1F5A51364722}"/>
                  </a:ext>
                </a:extLst>
              </p:cNvPr>
              <p:cNvGrpSpPr/>
              <p:nvPr/>
            </p:nvGrpSpPr>
            <p:grpSpPr>
              <a:xfrm>
                <a:off x="1064083" y="1984693"/>
                <a:ext cx="3062093" cy="953851"/>
                <a:chOff x="1078114" y="4477947"/>
                <a:chExt cx="3062093" cy="1189588"/>
              </a:xfrm>
            </p:grpSpPr>
            <p:sp>
              <p:nvSpPr>
                <p:cNvPr id="179" name="Rechteck 178">
                  <a:extLst>
                    <a:ext uri="{FF2B5EF4-FFF2-40B4-BE49-F238E27FC236}">
                      <a16:creationId xmlns:a16="http://schemas.microsoft.com/office/drawing/2014/main" id="{79308B34-6C93-1A42-84F6-AD6367CD69C4}"/>
                    </a:ext>
                  </a:extLst>
                </p:cNvPr>
                <p:cNvSpPr/>
                <p:nvPr/>
              </p:nvSpPr>
              <p:spPr>
                <a:xfrm>
                  <a:off x="1078114" y="4478058"/>
                  <a:ext cx="3062093" cy="117667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180" name="Textfeld 179">
                  <a:extLst>
                    <a:ext uri="{FF2B5EF4-FFF2-40B4-BE49-F238E27FC236}">
                      <a16:creationId xmlns:a16="http://schemas.microsoft.com/office/drawing/2014/main" id="{EBB51D49-1325-7847-8ECE-373525F2F9FF}"/>
                    </a:ext>
                  </a:extLst>
                </p:cNvPr>
                <p:cNvSpPr txBox="1"/>
                <p:nvPr/>
              </p:nvSpPr>
              <p:spPr>
                <a:xfrm rot="16200000">
                  <a:off x="718898" y="4913476"/>
                  <a:ext cx="1189588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Interface</a:t>
                  </a:r>
                </a:p>
              </p:txBody>
            </p:sp>
          </p:grpSp>
          <p:grpSp>
            <p:nvGrpSpPr>
              <p:cNvPr id="152" name="Gruppieren 151">
                <a:extLst>
                  <a:ext uri="{FF2B5EF4-FFF2-40B4-BE49-F238E27FC236}">
                    <a16:creationId xmlns:a16="http://schemas.microsoft.com/office/drawing/2014/main" id="{95345113-5DEB-9847-B3F2-8975B4D3B283}"/>
                  </a:ext>
                </a:extLst>
              </p:cNvPr>
              <p:cNvGrpSpPr/>
              <p:nvPr/>
            </p:nvGrpSpPr>
            <p:grpSpPr>
              <a:xfrm>
                <a:off x="1623160" y="2270837"/>
                <a:ext cx="1192364" cy="554846"/>
                <a:chOff x="1926778" y="2131815"/>
                <a:chExt cx="1595532" cy="554846"/>
              </a:xfrm>
            </p:grpSpPr>
            <p:sp>
              <p:nvSpPr>
                <p:cNvPr id="177" name="Textfeld 176">
                  <a:extLst>
                    <a:ext uri="{FF2B5EF4-FFF2-40B4-BE49-F238E27FC236}">
                      <a16:creationId xmlns:a16="http://schemas.microsoft.com/office/drawing/2014/main" id="{CA520F06-1484-534C-A0D7-F093FD6A1894}"/>
                    </a:ext>
                  </a:extLst>
                </p:cNvPr>
                <p:cNvSpPr txBox="1"/>
                <p:nvPr/>
              </p:nvSpPr>
              <p:spPr>
                <a:xfrm>
                  <a:off x="1926778" y="2402655"/>
                  <a:ext cx="1595532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HTML, JS</a:t>
                  </a:r>
                </a:p>
              </p:txBody>
            </p:sp>
            <p:sp>
              <p:nvSpPr>
                <p:cNvPr id="178" name="Textfeld 177">
                  <a:extLst>
                    <a:ext uri="{FF2B5EF4-FFF2-40B4-BE49-F238E27FC236}">
                      <a16:creationId xmlns:a16="http://schemas.microsoft.com/office/drawing/2014/main" id="{7CF19EB3-C982-E54E-AA79-8367FF0B0E0D}"/>
                    </a:ext>
                  </a:extLst>
                </p:cNvPr>
                <p:cNvSpPr txBox="1"/>
                <p:nvPr/>
              </p:nvSpPr>
              <p:spPr>
                <a:xfrm>
                  <a:off x="1926778" y="2131815"/>
                  <a:ext cx="1593704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Websites</a:t>
                  </a:r>
                  <a:endParaRPr lang="de-DE" sz="1053" dirty="0"/>
                </a:p>
              </p:txBody>
            </p:sp>
          </p:grpSp>
          <p:sp>
            <p:nvSpPr>
              <p:cNvPr id="153" name="Textfeld 152">
                <a:extLst>
                  <a:ext uri="{FF2B5EF4-FFF2-40B4-BE49-F238E27FC236}">
                    <a16:creationId xmlns:a16="http://schemas.microsoft.com/office/drawing/2014/main" id="{2D460EBE-9314-ED40-8BFC-CD16C96D1DCE}"/>
                  </a:ext>
                </a:extLst>
              </p:cNvPr>
              <p:cNvSpPr txBox="1"/>
              <p:nvPr/>
            </p:nvSpPr>
            <p:spPr>
              <a:xfrm>
                <a:off x="1623685" y="1988645"/>
                <a:ext cx="2315997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Application</a:t>
                </a:r>
                <a:endParaRPr lang="de-DE" sz="1053" dirty="0"/>
              </a:p>
            </p:txBody>
          </p:sp>
          <p:grpSp>
            <p:nvGrpSpPr>
              <p:cNvPr id="174" name="Gruppieren 173">
                <a:extLst>
                  <a:ext uri="{FF2B5EF4-FFF2-40B4-BE49-F238E27FC236}">
                    <a16:creationId xmlns:a16="http://schemas.microsoft.com/office/drawing/2014/main" id="{F72409FB-BDD4-E14D-BC53-012EAC95E8CD}"/>
                  </a:ext>
                </a:extLst>
              </p:cNvPr>
              <p:cNvGrpSpPr/>
              <p:nvPr/>
            </p:nvGrpSpPr>
            <p:grpSpPr>
              <a:xfrm>
                <a:off x="2815963" y="2270705"/>
                <a:ext cx="1123719" cy="561006"/>
                <a:chOff x="1927223" y="2131683"/>
                <a:chExt cx="1593705" cy="561006"/>
              </a:xfrm>
            </p:grpSpPr>
            <p:sp>
              <p:nvSpPr>
                <p:cNvPr id="175" name="Textfeld 174">
                  <a:extLst>
                    <a:ext uri="{FF2B5EF4-FFF2-40B4-BE49-F238E27FC236}">
                      <a16:creationId xmlns:a16="http://schemas.microsoft.com/office/drawing/2014/main" id="{E35F531F-93A7-874F-A602-BE41F74B36A1}"/>
                    </a:ext>
                  </a:extLst>
                </p:cNvPr>
                <p:cNvSpPr txBox="1"/>
                <p:nvPr/>
              </p:nvSpPr>
              <p:spPr>
                <a:xfrm>
                  <a:off x="1927603" y="2408683"/>
                  <a:ext cx="159332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Windows, iOS</a:t>
                  </a:r>
                </a:p>
              </p:txBody>
            </p:sp>
            <p:sp>
              <p:nvSpPr>
                <p:cNvPr id="176" name="Textfeld 175">
                  <a:extLst>
                    <a:ext uri="{FF2B5EF4-FFF2-40B4-BE49-F238E27FC236}">
                      <a16:creationId xmlns:a16="http://schemas.microsoft.com/office/drawing/2014/main" id="{E55BFC35-F69A-FF4D-A92B-E5CFC40963D5}"/>
                    </a:ext>
                  </a:extLst>
                </p:cNvPr>
                <p:cNvSpPr txBox="1"/>
                <p:nvPr/>
              </p:nvSpPr>
              <p:spPr>
                <a:xfrm>
                  <a:off x="1927223" y="2131683"/>
                  <a:ext cx="159370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Native App</a:t>
                  </a:r>
                </a:p>
              </p:txBody>
            </p:sp>
          </p:grpSp>
        </p:grpSp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263ECDC1-8267-F949-B130-5AB1157A8E2D}"/>
                </a:ext>
              </a:extLst>
            </p:cNvPr>
            <p:cNvGrpSpPr/>
            <p:nvPr/>
          </p:nvGrpSpPr>
          <p:grpSpPr>
            <a:xfrm>
              <a:off x="7839381" y="3502375"/>
              <a:ext cx="3710695" cy="962729"/>
              <a:chOff x="1104731" y="3126604"/>
              <a:chExt cx="3062093" cy="852532"/>
            </a:xfrm>
          </p:grpSpPr>
          <p:grpSp>
            <p:nvGrpSpPr>
              <p:cNvPr id="99" name="Gruppieren 98">
                <a:extLst>
                  <a:ext uri="{FF2B5EF4-FFF2-40B4-BE49-F238E27FC236}">
                    <a16:creationId xmlns:a16="http://schemas.microsoft.com/office/drawing/2014/main" id="{F2BB78D7-690F-4B40-9A60-64F436F8F1AD}"/>
                  </a:ext>
                </a:extLst>
              </p:cNvPr>
              <p:cNvGrpSpPr/>
              <p:nvPr/>
            </p:nvGrpSpPr>
            <p:grpSpPr>
              <a:xfrm>
                <a:off x="1104731" y="3126604"/>
                <a:ext cx="3062093" cy="852532"/>
                <a:chOff x="1182006" y="4686974"/>
                <a:chExt cx="3062093" cy="1063229"/>
              </a:xfrm>
              <a:solidFill>
                <a:schemeClr val="bg1"/>
              </a:solidFill>
            </p:grpSpPr>
            <p:sp>
              <p:nvSpPr>
                <p:cNvPr id="104" name="Rechteck 103">
                  <a:extLst>
                    <a:ext uri="{FF2B5EF4-FFF2-40B4-BE49-F238E27FC236}">
                      <a16:creationId xmlns:a16="http://schemas.microsoft.com/office/drawing/2014/main" id="{0A4299D8-AABA-7244-8892-0BD4A5DB48C3}"/>
                    </a:ext>
                  </a:extLst>
                </p:cNvPr>
                <p:cNvSpPr/>
                <p:nvPr/>
              </p:nvSpPr>
              <p:spPr>
                <a:xfrm>
                  <a:off x="1182006" y="4748413"/>
                  <a:ext cx="3062093" cy="99873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105" name="Textfeld 104">
                  <a:extLst>
                    <a:ext uri="{FF2B5EF4-FFF2-40B4-BE49-F238E27FC236}">
                      <a16:creationId xmlns:a16="http://schemas.microsoft.com/office/drawing/2014/main" id="{5399C3E0-6A18-8946-875E-B6FBB4D4CD4D}"/>
                    </a:ext>
                  </a:extLst>
                </p:cNvPr>
                <p:cNvSpPr txBox="1"/>
                <p:nvPr/>
              </p:nvSpPr>
              <p:spPr>
                <a:xfrm rot="16200000">
                  <a:off x="884452" y="5059324"/>
                  <a:ext cx="1063229" cy="318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b="1" dirty="0"/>
                    <a:t>Storage</a:t>
                  </a:r>
                </a:p>
              </p:txBody>
            </p:sp>
          </p:grpSp>
          <p:grpSp>
            <p:nvGrpSpPr>
              <p:cNvPr id="100" name="Gruppieren 99">
                <a:extLst>
                  <a:ext uri="{FF2B5EF4-FFF2-40B4-BE49-F238E27FC236}">
                    <a16:creationId xmlns:a16="http://schemas.microsoft.com/office/drawing/2014/main" id="{4B756592-AEE3-CD4E-A988-6B1930FBDFFB}"/>
                  </a:ext>
                </a:extLst>
              </p:cNvPr>
              <p:cNvGrpSpPr/>
              <p:nvPr/>
            </p:nvGrpSpPr>
            <p:grpSpPr>
              <a:xfrm>
                <a:off x="1636860" y="3173816"/>
                <a:ext cx="2319186" cy="556092"/>
                <a:chOff x="1636700" y="3213233"/>
                <a:chExt cx="2319186" cy="556092"/>
              </a:xfrm>
            </p:grpSpPr>
            <p:sp>
              <p:nvSpPr>
                <p:cNvPr id="101" name="Textfeld 100">
                  <a:extLst>
                    <a:ext uri="{FF2B5EF4-FFF2-40B4-BE49-F238E27FC236}">
                      <a16:creationId xmlns:a16="http://schemas.microsoft.com/office/drawing/2014/main" id="{8D81C1B4-EAAD-1E4B-BBA8-306D09EB46C2}"/>
                    </a:ext>
                  </a:extLst>
                </p:cNvPr>
                <p:cNvSpPr txBox="1"/>
                <p:nvPr/>
              </p:nvSpPr>
              <p:spPr>
                <a:xfrm>
                  <a:off x="1636701" y="3213233"/>
                  <a:ext cx="1246878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Database</a:t>
                  </a:r>
                  <a:endParaRPr lang="de-DE" sz="1053" dirty="0"/>
                </a:p>
              </p:txBody>
            </p:sp>
            <p:sp>
              <p:nvSpPr>
                <p:cNvPr id="102" name="Textfeld 101">
                  <a:extLst>
                    <a:ext uri="{FF2B5EF4-FFF2-40B4-BE49-F238E27FC236}">
                      <a16:creationId xmlns:a16="http://schemas.microsoft.com/office/drawing/2014/main" id="{DB7E5FF0-A3EC-D447-89DA-ED01D1E1AD35}"/>
                    </a:ext>
                  </a:extLst>
                </p:cNvPr>
                <p:cNvSpPr txBox="1"/>
                <p:nvPr/>
              </p:nvSpPr>
              <p:spPr>
                <a:xfrm>
                  <a:off x="2883580" y="3213336"/>
                  <a:ext cx="1072306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 err="1"/>
                    <a:t>Blockchain</a:t>
                  </a:r>
                  <a:endParaRPr lang="de-DE" sz="1053" dirty="0"/>
                </a:p>
              </p:txBody>
            </p:sp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3D42BCEC-4298-0147-A944-3110A9F8AE98}"/>
                    </a:ext>
                  </a:extLst>
                </p:cNvPr>
                <p:cNvSpPr txBox="1"/>
                <p:nvPr/>
              </p:nvSpPr>
              <p:spPr>
                <a:xfrm>
                  <a:off x="1636700" y="3485318"/>
                  <a:ext cx="2319185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File-System</a:t>
                  </a:r>
                  <a:endParaRPr lang="de-DE" sz="1053" dirty="0"/>
                </a:p>
              </p:txBody>
            </p:sp>
          </p:grp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9F56A288-893F-704F-BA52-A28390EBEE55}"/>
                </a:ext>
              </a:extLst>
            </p:cNvPr>
            <p:cNvGrpSpPr/>
            <p:nvPr/>
          </p:nvGrpSpPr>
          <p:grpSpPr>
            <a:xfrm>
              <a:off x="7839381" y="2484085"/>
              <a:ext cx="3710695" cy="1002139"/>
              <a:chOff x="7839381" y="2477600"/>
              <a:chExt cx="3710695" cy="1002139"/>
            </a:xfrm>
          </p:grpSpPr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FB1AB886-8AA1-E848-9F91-5408E1A9F3DF}"/>
                  </a:ext>
                </a:extLst>
              </p:cNvPr>
              <p:cNvGrpSpPr/>
              <p:nvPr/>
            </p:nvGrpSpPr>
            <p:grpSpPr>
              <a:xfrm>
                <a:off x="7839381" y="2477600"/>
                <a:ext cx="3710695" cy="1002139"/>
                <a:chOff x="1182006" y="4675498"/>
                <a:chExt cx="3062093" cy="1106752"/>
              </a:xfrm>
              <a:solidFill>
                <a:schemeClr val="bg1"/>
              </a:solidFill>
            </p:grpSpPr>
            <p:sp>
              <p:nvSpPr>
                <p:cNvPr id="97" name="Rechteck 96">
                  <a:extLst>
                    <a:ext uri="{FF2B5EF4-FFF2-40B4-BE49-F238E27FC236}">
                      <a16:creationId xmlns:a16="http://schemas.microsoft.com/office/drawing/2014/main" id="{92BF59AC-3383-6646-A995-A541B384F915}"/>
                    </a:ext>
                  </a:extLst>
                </p:cNvPr>
                <p:cNvSpPr/>
                <p:nvPr/>
              </p:nvSpPr>
              <p:spPr>
                <a:xfrm>
                  <a:off x="1182006" y="4718796"/>
                  <a:ext cx="3062093" cy="100935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98" name="Textfeld 97">
                  <a:extLst>
                    <a:ext uri="{FF2B5EF4-FFF2-40B4-BE49-F238E27FC236}">
                      <a16:creationId xmlns:a16="http://schemas.microsoft.com/office/drawing/2014/main" id="{01127D59-EF87-0448-A3A5-880EFB1EA4C2}"/>
                    </a:ext>
                  </a:extLst>
                </p:cNvPr>
                <p:cNvSpPr txBox="1"/>
                <p:nvPr/>
              </p:nvSpPr>
              <p:spPr>
                <a:xfrm rot="16200000">
                  <a:off x="864210" y="5069609"/>
                  <a:ext cx="1106752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Services</a:t>
                  </a:r>
                </a:p>
              </p:txBody>
            </p:sp>
          </p:grpSp>
          <p:grpSp>
            <p:nvGrpSpPr>
              <p:cNvPr id="90" name="Gruppieren 89">
                <a:extLst>
                  <a:ext uri="{FF2B5EF4-FFF2-40B4-BE49-F238E27FC236}">
                    <a16:creationId xmlns:a16="http://schemas.microsoft.com/office/drawing/2014/main" id="{3190128E-546D-6E41-B348-0FF03D42A738}"/>
                  </a:ext>
                </a:extLst>
              </p:cNvPr>
              <p:cNvGrpSpPr/>
              <p:nvPr/>
            </p:nvGrpSpPr>
            <p:grpSpPr>
              <a:xfrm>
                <a:off x="8467474" y="2515541"/>
                <a:ext cx="2230517" cy="626716"/>
                <a:chOff x="1622879" y="3220928"/>
                <a:chExt cx="1840639" cy="554980"/>
              </a:xfrm>
            </p:grpSpPr>
            <p:sp>
              <p:nvSpPr>
                <p:cNvPr id="93" name="Textfeld 92">
                  <a:extLst>
                    <a:ext uri="{FF2B5EF4-FFF2-40B4-BE49-F238E27FC236}">
                      <a16:creationId xmlns:a16="http://schemas.microsoft.com/office/drawing/2014/main" id="{FD351305-8CF2-1848-B621-D1708C0182CD}"/>
                    </a:ext>
                  </a:extLst>
                </p:cNvPr>
                <p:cNvSpPr txBox="1"/>
                <p:nvPr/>
              </p:nvSpPr>
              <p:spPr>
                <a:xfrm>
                  <a:off x="1622880" y="3220928"/>
                  <a:ext cx="1840020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Payment</a:t>
                  </a:r>
                  <a:endParaRPr lang="de-DE" sz="1053" dirty="0"/>
                </a:p>
              </p:txBody>
            </p:sp>
            <p:sp>
              <p:nvSpPr>
                <p:cNvPr id="94" name="Textfeld 93">
                  <a:extLst>
                    <a:ext uri="{FF2B5EF4-FFF2-40B4-BE49-F238E27FC236}">
                      <a16:creationId xmlns:a16="http://schemas.microsoft.com/office/drawing/2014/main" id="{910E19C9-BE3A-A44C-841A-99A8759885F0}"/>
                    </a:ext>
                  </a:extLst>
                </p:cNvPr>
                <p:cNvSpPr txBox="1"/>
                <p:nvPr/>
              </p:nvSpPr>
              <p:spPr>
                <a:xfrm>
                  <a:off x="1622879" y="3491902"/>
                  <a:ext cx="557119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Credit</a:t>
                  </a:r>
                  <a:endParaRPr lang="de-DE" sz="1053" dirty="0"/>
                </a:p>
              </p:txBody>
            </p:sp>
            <p:sp>
              <p:nvSpPr>
                <p:cNvPr id="95" name="Textfeld 94">
                  <a:extLst>
                    <a:ext uri="{FF2B5EF4-FFF2-40B4-BE49-F238E27FC236}">
                      <a16:creationId xmlns:a16="http://schemas.microsoft.com/office/drawing/2014/main" id="{6988B8E3-37FD-4A48-AF37-C41C756E52AF}"/>
                    </a:ext>
                  </a:extLst>
                </p:cNvPr>
                <p:cNvSpPr txBox="1"/>
                <p:nvPr/>
              </p:nvSpPr>
              <p:spPr>
                <a:xfrm>
                  <a:off x="2179998" y="3491902"/>
                  <a:ext cx="55991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Debit</a:t>
                  </a:r>
                  <a:endParaRPr lang="de-DE" sz="1053" dirty="0"/>
                </a:p>
              </p:txBody>
            </p:sp>
            <p:sp>
              <p:nvSpPr>
                <p:cNvPr id="96" name="Textfeld 95">
                  <a:extLst>
                    <a:ext uri="{FF2B5EF4-FFF2-40B4-BE49-F238E27FC236}">
                      <a16:creationId xmlns:a16="http://schemas.microsoft.com/office/drawing/2014/main" id="{224A69FD-7B37-3747-990E-0FA84386CFDA}"/>
                    </a:ext>
                  </a:extLst>
                </p:cNvPr>
                <p:cNvSpPr txBox="1"/>
                <p:nvPr/>
              </p:nvSpPr>
              <p:spPr>
                <a:xfrm>
                  <a:off x="2741592" y="3491902"/>
                  <a:ext cx="721926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Bitcoin</a:t>
                  </a:r>
                  <a:endParaRPr lang="de-DE" sz="1053" dirty="0"/>
                </a:p>
              </p:txBody>
            </p:sp>
          </p:grpSp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C3EAE636-1FFF-8C47-9C52-5AF9A41DB8EB}"/>
                  </a:ext>
                </a:extLst>
              </p:cNvPr>
              <p:cNvSpPr txBox="1"/>
              <p:nvPr/>
            </p:nvSpPr>
            <p:spPr>
              <a:xfrm>
                <a:off x="10697991" y="2515545"/>
                <a:ext cx="606200" cy="32071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...</a:t>
                </a:r>
                <a:endParaRPr lang="de-DE" sz="1053" dirty="0"/>
              </a:p>
            </p:txBody>
          </p:sp>
          <p:sp>
            <p:nvSpPr>
              <p:cNvPr id="92" name="Textfeld 91">
                <a:extLst>
                  <a:ext uri="{FF2B5EF4-FFF2-40B4-BE49-F238E27FC236}">
                    <a16:creationId xmlns:a16="http://schemas.microsoft.com/office/drawing/2014/main" id="{8AC2040C-935D-A244-8865-6981638F9CCB}"/>
                  </a:ext>
                </a:extLst>
              </p:cNvPr>
              <p:cNvSpPr txBox="1"/>
              <p:nvPr/>
            </p:nvSpPr>
            <p:spPr>
              <a:xfrm>
                <a:off x="10697991" y="2822997"/>
                <a:ext cx="606201" cy="32071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algn="ctr">
                  <a:defRPr sz="1400"/>
                </a:lvl1pPr>
              </a:lstStyle>
              <a:p>
                <a:r>
                  <a:rPr lang="de-DE" sz="1228" dirty="0"/>
                  <a:t>...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20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29459D5A-F5E2-3C42-A7E8-5A38974829F9}"/>
              </a:ext>
            </a:extLst>
          </p:cNvPr>
          <p:cNvGrpSpPr/>
          <p:nvPr/>
        </p:nvGrpSpPr>
        <p:grpSpPr>
          <a:xfrm>
            <a:off x="7110501" y="1969580"/>
            <a:ext cx="3254589" cy="4624033"/>
            <a:chOff x="7839381" y="1335870"/>
            <a:chExt cx="3710695" cy="5272057"/>
          </a:xfrm>
        </p:grpSpPr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B5EC88D1-C767-7344-959A-7FCC09169FE3}"/>
                </a:ext>
              </a:extLst>
            </p:cNvPr>
            <p:cNvGrpSpPr/>
            <p:nvPr/>
          </p:nvGrpSpPr>
          <p:grpSpPr>
            <a:xfrm>
              <a:off x="7839381" y="5656525"/>
              <a:ext cx="3710695" cy="951402"/>
              <a:chOff x="1056311" y="5323470"/>
              <a:chExt cx="3062093" cy="842502"/>
            </a:xfrm>
          </p:grpSpPr>
          <p:grpSp>
            <p:nvGrpSpPr>
              <p:cNvPr id="197" name="Gruppieren 196">
                <a:extLst>
                  <a:ext uri="{FF2B5EF4-FFF2-40B4-BE49-F238E27FC236}">
                    <a16:creationId xmlns:a16="http://schemas.microsoft.com/office/drawing/2014/main" id="{4EB39439-1BA7-E04F-9D11-F4A95020BDD5}"/>
                  </a:ext>
                </a:extLst>
              </p:cNvPr>
              <p:cNvGrpSpPr/>
              <p:nvPr/>
            </p:nvGrpSpPr>
            <p:grpSpPr>
              <a:xfrm>
                <a:off x="1056311" y="5323470"/>
                <a:ext cx="3062093" cy="842502"/>
                <a:chOff x="1083849" y="4126907"/>
                <a:chExt cx="3062093" cy="1122808"/>
              </a:xfrm>
            </p:grpSpPr>
            <p:sp>
              <p:nvSpPr>
                <p:cNvPr id="200" name="Rechteck 199">
                  <a:extLst>
                    <a:ext uri="{FF2B5EF4-FFF2-40B4-BE49-F238E27FC236}">
                      <a16:creationId xmlns:a16="http://schemas.microsoft.com/office/drawing/2014/main" id="{A0FDBA04-62FD-524B-B506-6DF724231937}"/>
                    </a:ext>
                  </a:extLst>
                </p:cNvPr>
                <p:cNvSpPr/>
                <p:nvPr/>
              </p:nvSpPr>
              <p:spPr>
                <a:xfrm>
                  <a:off x="1083849" y="4131321"/>
                  <a:ext cx="3062093" cy="107734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201" name="Textfeld 200">
                  <a:extLst>
                    <a:ext uri="{FF2B5EF4-FFF2-40B4-BE49-F238E27FC236}">
                      <a16:creationId xmlns:a16="http://schemas.microsoft.com/office/drawing/2014/main" id="{E402C771-B088-0643-9513-979AE8D2771E}"/>
                    </a:ext>
                  </a:extLst>
                </p:cNvPr>
                <p:cNvSpPr txBox="1"/>
                <p:nvPr/>
              </p:nvSpPr>
              <p:spPr>
                <a:xfrm rot="16200000">
                  <a:off x="756507" y="4529046"/>
                  <a:ext cx="1122808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Devices</a:t>
                  </a:r>
                </a:p>
              </p:txBody>
            </p:sp>
          </p:grpSp>
          <p:sp>
            <p:nvSpPr>
              <p:cNvPr id="198" name="Textfeld 197">
                <a:extLst>
                  <a:ext uri="{FF2B5EF4-FFF2-40B4-BE49-F238E27FC236}">
                    <a16:creationId xmlns:a16="http://schemas.microsoft.com/office/drawing/2014/main" id="{C8C200E6-3E04-EA48-8F60-9B20787D8F26}"/>
                  </a:ext>
                </a:extLst>
              </p:cNvPr>
              <p:cNvSpPr txBox="1"/>
              <p:nvPr/>
            </p:nvSpPr>
            <p:spPr>
              <a:xfrm>
                <a:off x="2016135" y="5331629"/>
                <a:ext cx="1593705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Logical capabilities</a:t>
                </a:r>
              </a:p>
            </p:txBody>
          </p:sp>
          <p:sp>
            <p:nvSpPr>
              <p:cNvPr id="199" name="Textfeld 198">
                <a:extLst>
                  <a:ext uri="{FF2B5EF4-FFF2-40B4-BE49-F238E27FC236}">
                    <a16:creationId xmlns:a16="http://schemas.microsoft.com/office/drawing/2014/main" id="{4EA2849B-3E07-D448-816F-E65AE67DCE5C}"/>
                  </a:ext>
                </a:extLst>
              </p:cNvPr>
              <p:cNvSpPr txBox="1"/>
              <p:nvPr/>
            </p:nvSpPr>
            <p:spPr>
              <a:xfrm>
                <a:off x="2016135" y="5608630"/>
                <a:ext cx="1593705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Physical machinery</a:t>
                </a:r>
              </a:p>
            </p:txBody>
          </p:sp>
        </p:grp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87DF86E8-4534-0544-A3C8-65263991C799}"/>
                </a:ext>
              </a:extLst>
            </p:cNvPr>
            <p:cNvGrpSpPr/>
            <p:nvPr/>
          </p:nvGrpSpPr>
          <p:grpSpPr>
            <a:xfrm>
              <a:off x="7839381" y="4545216"/>
              <a:ext cx="3710695" cy="1053166"/>
              <a:chOff x="1064084" y="4170155"/>
              <a:chExt cx="3062093" cy="947204"/>
            </a:xfrm>
          </p:grpSpPr>
          <p:grpSp>
            <p:nvGrpSpPr>
              <p:cNvPr id="191" name="Gruppieren 190">
                <a:extLst>
                  <a:ext uri="{FF2B5EF4-FFF2-40B4-BE49-F238E27FC236}">
                    <a16:creationId xmlns:a16="http://schemas.microsoft.com/office/drawing/2014/main" id="{B9D9FC36-8CCA-7E4C-ABED-8D11FA2758E3}"/>
                  </a:ext>
                </a:extLst>
              </p:cNvPr>
              <p:cNvGrpSpPr/>
              <p:nvPr/>
            </p:nvGrpSpPr>
            <p:grpSpPr>
              <a:xfrm>
                <a:off x="1064084" y="4170155"/>
                <a:ext cx="3062093" cy="947204"/>
                <a:chOff x="1078118" y="4261268"/>
                <a:chExt cx="3062093" cy="1181297"/>
              </a:xfrm>
            </p:grpSpPr>
            <p:sp>
              <p:nvSpPr>
                <p:cNvPr id="195" name="Rechteck 194">
                  <a:extLst>
                    <a:ext uri="{FF2B5EF4-FFF2-40B4-BE49-F238E27FC236}">
                      <a16:creationId xmlns:a16="http://schemas.microsoft.com/office/drawing/2014/main" id="{EEA0DC4A-6032-C147-8E23-8A2065D0671D}"/>
                    </a:ext>
                  </a:extLst>
                </p:cNvPr>
                <p:cNvSpPr/>
                <p:nvPr/>
              </p:nvSpPr>
              <p:spPr>
                <a:xfrm>
                  <a:off x="1078118" y="4301965"/>
                  <a:ext cx="3062093" cy="10798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196" name="Textfeld 195">
                  <a:extLst>
                    <a:ext uri="{FF2B5EF4-FFF2-40B4-BE49-F238E27FC236}">
                      <a16:creationId xmlns:a16="http://schemas.microsoft.com/office/drawing/2014/main" id="{00F698E0-19F2-234D-8457-7D3F89B76227}"/>
                    </a:ext>
                  </a:extLst>
                </p:cNvPr>
                <p:cNvSpPr txBox="1"/>
                <p:nvPr/>
              </p:nvSpPr>
              <p:spPr>
                <a:xfrm rot="16200000">
                  <a:off x="721531" y="4692652"/>
                  <a:ext cx="1181297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Network</a:t>
                  </a:r>
                </a:p>
              </p:txBody>
            </p:sp>
          </p:grpSp>
          <p:grpSp>
            <p:nvGrpSpPr>
              <p:cNvPr id="192" name="Gruppieren 191">
                <a:extLst>
                  <a:ext uri="{FF2B5EF4-FFF2-40B4-BE49-F238E27FC236}">
                    <a16:creationId xmlns:a16="http://schemas.microsoft.com/office/drawing/2014/main" id="{193F742D-D878-AF46-B964-EFB12289F5FC}"/>
                  </a:ext>
                </a:extLst>
              </p:cNvPr>
              <p:cNvGrpSpPr/>
              <p:nvPr/>
            </p:nvGrpSpPr>
            <p:grpSpPr>
              <a:xfrm>
                <a:off x="2023908" y="4203973"/>
                <a:ext cx="1593705" cy="559735"/>
                <a:chOff x="2023908" y="4203973"/>
                <a:chExt cx="1593705" cy="559735"/>
              </a:xfrm>
            </p:grpSpPr>
            <p:sp>
              <p:nvSpPr>
                <p:cNvPr id="193" name="Textfeld 192">
                  <a:extLst>
                    <a:ext uri="{FF2B5EF4-FFF2-40B4-BE49-F238E27FC236}">
                      <a16:creationId xmlns:a16="http://schemas.microsoft.com/office/drawing/2014/main" id="{8A055906-31D8-6548-BF96-F1015BA0BC59}"/>
                    </a:ext>
                  </a:extLst>
                </p:cNvPr>
                <p:cNvSpPr txBox="1"/>
                <p:nvPr/>
              </p:nvSpPr>
              <p:spPr>
                <a:xfrm>
                  <a:off x="2023908" y="4203973"/>
                  <a:ext cx="1593705" cy="288448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Logical transmission</a:t>
                  </a:r>
                </a:p>
              </p:txBody>
            </p:sp>
            <p:sp>
              <p:nvSpPr>
                <p:cNvPr id="194" name="Textfeld 193">
                  <a:extLst>
                    <a:ext uri="{FF2B5EF4-FFF2-40B4-BE49-F238E27FC236}">
                      <a16:creationId xmlns:a16="http://schemas.microsoft.com/office/drawing/2014/main" id="{1DDC5443-4A27-DA4A-9458-8A627FB5135E}"/>
                    </a:ext>
                  </a:extLst>
                </p:cNvPr>
                <p:cNvSpPr txBox="1"/>
                <p:nvPr/>
              </p:nvSpPr>
              <p:spPr>
                <a:xfrm>
                  <a:off x="2023908" y="4475260"/>
                  <a:ext cx="1593705" cy="288448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Physical transport</a:t>
                  </a:r>
                </a:p>
              </p:txBody>
            </p:sp>
          </p:grpSp>
        </p:grpSp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3F90ED95-C2B4-F04D-8152-2B3DF15637CB}"/>
                </a:ext>
              </a:extLst>
            </p:cNvPr>
            <p:cNvGrpSpPr/>
            <p:nvPr/>
          </p:nvGrpSpPr>
          <p:grpSpPr>
            <a:xfrm>
              <a:off x="7839381" y="1335870"/>
              <a:ext cx="3710695" cy="1077145"/>
              <a:chOff x="1064083" y="1984693"/>
              <a:chExt cx="3062093" cy="953851"/>
            </a:xfrm>
          </p:grpSpPr>
          <p:grpSp>
            <p:nvGrpSpPr>
              <p:cNvPr id="106" name="Gruppieren 105">
                <a:extLst>
                  <a:ext uri="{FF2B5EF4-FFF2-40B4-BE49-F238E27FC236}">
                    <a16:creationId xmlns:a16="http://schemas.microsoft.com/office/drawing/2014/main" id="{53592E74-1B61-C045-B41E-655337EA6E21}"/>
                  </a:ext>
                </a:extLst>
              </p:cNvPr>
              <p:cNvGrpSpPr/>
              <p:nvPr/>
            </p:nvGrpSpPr>
            <p:grpSpPr>
              <a:xfrm>
                <a:off x="1064083" y="1984693"/>
                <a:ext cx="3062093" cy="953851"/>
                <a:chOff x="1078114" y="4477947"/>
                <a:chExt cx="3062093" cy="1189588"/>
              </a:xfrm>
            </p:grpSpPr>
            <p:sp>
              <p:nvSpPr>
                <p:cNvPr id="189" name="Rechteck 188">
                  <a:extLst>
                    <a:ext uri="{FF2B5EF4-FFF2-40B4-BE49-F238E27FC236}">
                      <a16:creationId xmlns:a16="http://schemas.microsoft.com/office/drawing/2014/main" id="{1A740C6F-08E4-5145-8496-089ABCA8CDD7}"/>
                    </a:ext>
                  </a:extLst>
                </p:cNvPr>
                <p:cNvSpPr/>
                <p:nvPr/>
              </p:nvSpPr>
              <p:spPr>
                <a:xfrm>
                  <a:off x="1078114" y="4478058"/>
                  <a:ext cx="3062093" cy="117667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190" name="Textfeld 189">
                  <a:extLst>
                    <a:ext uri="{FF2B5EF4-FFF2-40B4-BE49-F238E27FC236}">
                      <a16:creationId xmlns:a16="http://schemas.microsoft.com/office/drawing/2014/main" id="{150529AD-0899-6B4A-AB7D-E898D6DB43D5}"/>
                    </a:ext>
                  </a:extLst>
                </p:cNvPr>
                <p:cNvSpPr txBox="1"/>
                <p:nvPr/>
              </p:nvSpPr>
              <p:spPr>
                <a:xfrm rot="16200000">
                  <a:off x="718898" y="4913476"/>
                  <a:ext cx="1189588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Interface</a:t>
                  </a:r>
                </a:p>
              </p:txBody>
            </p:sp>
          </p:grpSp>
          <p:grpSp>
            <p:nvGrpSpPr>
              <p:cNvPr id="118" name="Gruppieren 117">
                <a:extLst>
                  <a:ext uri="{FF2B5EF4-FFF2-40B4-BE49-F238E27FC236}">
                    <a16:creationId xmlns:a16="http://schemas.microsoft.com/office/drawing/2014/main" id="{B42C99DC-F5D8-014A-80F9-CDF89514C228}"/>
                  </a:ext>
                </a:extLst>
              </p:cNvPr>
              <p:cNvGrpSpPr/>
              <p:nvPr/>
            </p:nvGrpSpPr>
            <p:grpSpPr>
              <a:xfrm>
                <a:off x="1623160" y="2270837"/>
                <a:ext cx="1192364" cy="554846"/>
                <a:chOff x="1926778" y="2131815"/>
                <a:chExt cx="1595532" cy="554846"/>
              </a:xfrm>
            </p:grpSpPr>
            <p:sp>
              <p:nvSpPr>
                <p:cNvPr id="187" name="Textfeld 186">
                  <a:extLst>
                    <a:ext uri="{FF2B5EF4-FFF2-40B4-BE49-F238E27FC236}">
                      <a16:creationId xmlns:a16="http://schemas.microsoft.com/office/drawing/2014/main" id="{37987497-F812-AC42-AC60-A1AFE024314A}"/>
                    </a:ext>
                  </a:extLst>
                </p:cNvPr>
                <p:cNvSpPr txBox="1"/>
                <p:nvPr/>
              </p:nvSpPr>
              <p:spPr>
                <a:xfrm>
                  <a:off x="1926778" y="2402655"/>
                  <a:ext cx="1595532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HTML, JS</a:t>
                  </a:r>
                </a:p>
              </p:txBody>
            </p:sp>
            <p:sp>
              <p:nvSpPr>
                <p:cNvPr id="188" name="Textfeld 187">
                  <a:extLst>
                    <a:ext uri="{FF2B5EF4-FFF2-40B4-BE49-F238E27FC236}">
                      <a16:creationId xmlns:a16="http://schemas.microsoft.com/office/drawing/2014/main" id="{29E42253-CE98-2142-8A38-E0D987B9D970}"/>
                    </a:ext>
                  </a:extLst>
                </p:cNvPr>
                <p:cNvSpPr txBox="1"/>
                <p:nvPr/>
              </p:nvSpPr>
              <p:spPr>
                <a:xfrm>
                  <a:off x="1926778" y="2131815"/>
                  <a:ext cx="1593704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Websites</a:t>
                  </a:r>
                  <a:endParaRPr lang="de-DE" sz="1053" dirty="0"/>
                </a:p>
              </p:txBody>
            </p:sp>
          </p:grpSp>
          <p:sp>
            <p:nvSpPr>
              <p:cNvPr id="119" name="Textfeld 118">
                <a:extLst>
                  <a:ext uri="{FF2B5EF4-FFF2-40B4-BE49-F238E27FC236}">
                    <a16:creationId xmlns:a16="http://schemas.microsoft.com/office/drawing/2014/main" id="{D3884917-12B9-2743-A6A2-2625AEF2AB87}"/>
                  </a:ext>
                </a:extLst>
              </p:cNvPr>
              <p:cNvSpPr txBox="1"/>
              <p:nvPr/>
            </p:nvSpPr>
            <p:spPr>
              <a:xfrm>
                <a:off x="1623685" y="1988645"/>
                <a:ext cx="2315997" cy="28400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Application</a:t>
                </a:r>
                <a:endParaRPr lang="de-DE" sz="1053" dirty="0"/>
              </a:p>
            </p:txBody>
          </p:sp>
          <p:grpSp>
            <p:nvGrpSpPr>
              <p:cNvPr id="120" name="Gruppieren 119">
                <a:extLst>
                  <a:ext uri="{FF2B5EF4-FFF2-40B4-BE49-F238E27FC236}">
                    <a16:creationId xmlns:a16="http://schemas.microsoft.com/office/drawing/2014/main" id="{BC253723-74AB-8043-9E10-2C016A38B371}"/>
                  </a:ext>
                </a:extLst>
              </p:cNvPr>
              <p:cNvGrpSpPr/>
              <p:nvPr/>
            </p:nvGrpSpPr>
            <p:grpSpPr>
              <a:xfrm>
                <a:off x="2815963" y="2270705"/>
                <a:ext cx="1123719" cy="561006"/>
                <a:chOff x="1927223" y="2131683"/>
                <a:chExt cx="1593705" cy="561006"/>
              </a:xfrm>
            </p:grpSpPr>
            <p:sp>
              <p:nvSpPr>
                <p:cNvPr id="185" name="Textfeld 184">
                  <a:extLst>
                    <a:ext uri="{FF2B5EF4-FFF2-40B4-BE49-F238E27FC236}">
                      <a16:creationId xmlns:a16="http://schemas.microsoft.com/office/drawing/2014/main" id="{1D2F1CC4-11FA-5743-B5EC-4FD74F4871EC}"/>
                    </a:ext>
                  </a:extLst>
                </p:cNvPr>
                <p:cNvSpPr txBox="1"/>
                <p:nvPr/>
              </p:nvSpPr>
              <p:spPr>
                <a:xfrm>
                  <a:off x="1927603" y="2408683"/>
                  <a:ext cx="159332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Windows, iOS</a:t>
                  </a:r>
                </a:p>
              </p:txBody>
            </p:sp>
            <p:sp>
              <p:nvSpPr>
                <p:cNvPr id="186" name="Textfeld 185">
                  <a:extLst>
                    <a:ext uri="{FF2B5EF4-FFF2-40B4-BE49-F238E27FC236}">
                      <a16:creationId xmlns:a16="http://schemas.microsoft.com/office/drawing/2014/main" id="{41B6327C-58A4-0C44-99E6-84F13D6663E7}"/>
                    </a:ext>
                  </a:extLst>
                </p:cNvPr>
                <p:cNvSpPr txBox="1"/>
                <p:nvPr/>
              </p:nvSpPr>
              <p:spPr>
                <a:xfrm>
                  <a:off x="1927223" y="2131683"/>
                  <a:ext cx="159370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Native App</a:t>
                  </a:r>
                </a:p>
              </p:txBody>
            </p:sp>
          </p:grpSp>
        </p:grpSp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04D61EB8-39B0-BC4B-9E32-FFC49E04F888}"/>
                </a:ext>
              </a:extLst>
            </p:cNvPr>
            <p:cNvGrpSpPr/>
            <p:nvPr/>
          </p:nvGrpSpPr>
          <p:grpSpPr>
            <a:xfrm>
              <a:off x="7839381" y="3502375"/>
              <a:ext cx="3710695" cy="962729"/>
              <a:chOff x="1104731" y="3126604"/>
              <a:chExt cx="3062093" cy="852532"/>
            </a:xfrm>
          </p:grpSpPr>
          <p:grpSp>
            <p:nvGrpSpPr>
              <p:cNvPr id="99" name="Gruppieren 98">
                <a:extLst>
                  <a:ext uri="{FF2B5EF4-FFF2-40B4-BE49-F238E27FC236}">
                    <a16:creationId xmlns:a16="http://schemas.microsoft.com/office/drawing/2014/main" id="{E03937E1-6CCB-334C-B534-C5897F4EC131}"/>
                  </a:ext>
                </a:extLst>
              </p:cNvPr>
              <p:cNvGrpSpPr/>
              <p:nvPr/>
            </p:nvGrpSpPr>
            <p:grpSpPr>
              <a:xfrm>
                <a:off x="1104731" y="3126604"/>
                <a:ext cx="3062093" cy="852532"/>
                <a:chOff x="1182006" y="4686974"/>
                <a:chExt cx="3062093" cy="1063229"/>
              </a:xfrm>
              <a:solidFill>
                <a:schemeClr val="bg1"/>
              </a:solidFill>
            </p:grpSpPr>
            <p:sp>
              <p:nvSpPr>
                <p:cNvPr id="104" name="Rechteck 103">
                  <a:extLst>
                    <a:ext uri="{FF2B5EF4-FFF2-40B4-BE49-F238E27FC236}">
                      <a16:creationId xmlns:a16="http://schemas.microsoft.com/office/drawing/2014/main" id="{D5CEFE65-957B-8D4F-9D5F-44CBC99B8373}"/>
                    </a:ext>
                  </a:extLst>
                </p:cNvPr>
                <p:cNvSpPr/>
                <p:nvPr/>
              </p:nvSpPr>
              <p:spPr>
                <a:xfrm>
                  <a:off x="1182006" y="4748413"/>
                  <a:ext cx="3062093" cy="99873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105" name="Textfeld 104">
                  <a:extLst>
                    <a:ext uri="{FF2B5EF4-FFF2-40B4-BE49-F238E27FC236}">
                      <a16:creationId xmlns:a16="http://schemas.microsoft.com/office/drawing/2014/main" id="{0087ABAC-0245-BF45-8F49-C50F02AA282F}"/>
                    </a:ext>
                  </a:extLst>
                </p:cNvPr>
                <p:cNvSpPr txBox="1"/>
                <p:nvPr/>
              </p:nvSpPr>
              <p:spPr>
                <a:xfrm rot="16200000">
                  <a:off x="884452" y="5059324"/>
                  <a:ext cx="1063229" cy="318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b="1" dirty="0"/>
                    <a:t>Storage</a:t>
                  </a:r>
                </a:p>
              </p:txBody>
            </p:sp>
          </p:grpSp>
          <p:grpSp>
            <p:nvGrpSpPr>
              <p:cNvPr id="100" name="Gruppieren 99">
                <a:extLst>
                  <a:ext uri="{FF2B5EF4-FFF2-40B4-BE49-F238E27FC236}">
                    <a16:creationId xmlns:a16="http://schemas.microsoft.com/office/drawing/2014/main" id="{2761C3E9-12CF-364D-96F2-707164E01214}"/>
                  </a:ext>
                </a:extLst>
              </p:cNvPr>
              <p:cNvGrpSpPr/>
              <p:nvPr/>
            </p:nvGrpSpPr>
            <p:grpSpPr>
              <a:xfrm>
                <a:off x="1636860" y="3173816"/>
                <a:ext cx="2319186" cy="556092"/>
                <a:chOff x="1636700" y="3213233"/>
                <a:chExt cx="2319186" cy="556092"/>
              </a:xfrm>
            </p:grpSpPr>
            <p:sp>
              <p:nvSpPr>
                <p:cNvPr id="101" name="Textfeld 100">
                  <a:extLst>
                    <a:ext uri="{FF2B5EF4-FFF2-40B4-BE49-F238E27FC236}">
                      <a16:creationId xmlns:a16="http://schemas.microsoft.com/office/drawing/2014/main" id="{4344B35F-5E46-D348-BC23-169062105AD3}"/>
                    </a:ext>
                  </a:extLst>
                </p:cNvPr>
                <p:cNvSpPr txBox="1"/>
                <p:nvPr/>
              </p:nvSpPr>
              <p:spPr>
                <a:xfrm>
                  <a:off x="1636701" y="3213233"/>
                  <a:ext cx="1246878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Database</a:t>
                  </a:r>
                  <a:endParaRPr lang="de-DE" sz="1053" dirty="0"/>
                </a:p>
              </p:txBody>
            </p:sp>
            <p:sp>
              <p:nvSpPr>
                <p:cNvPr id="102" name="Textfeld 101">
                  <a:extLst>
                    <a:ext uri="{FF2B5EF4-FFF2-40B4-BE49-F238E27FC236}">
                      <a16:creationId xmlns:a16="http://schemas.microsoft.com/office/drawing/2014/main" id="{C74FC9C0-CA26-FB41-85D0-68AA9D124E0B}"/>
                    </a:ext>
                  </a:extLst>
                </p:cNvPr>
                <p:cNvSpPr txBox="1"/>
                <p:nvPr/>
              </p:nvSpPr>
              <p:spPr>
                <a:xfrm>
                  <a:off x="2883580" y="3213336"/>
                  <a:ext cx="1072306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 err="1"/>
                    <a:t>Blockchain</a:t>
                  </a:r>
                  <a:endParaRPr lang="de-DE" sz="1053" dirty="0"/>
                </a:p>
              </p:txBody>
            </p:sp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55083CC7-D912-8C4F-85AE-8845E64CCE26}"/>
                    </a:ext>
                  </a:extLst>
                </p:cNvPr>
                <p:cNvSpPr txBox="1"/>
                <p:nvPr/>
              </p:nvSpPr>
              <p:spPr>
                <a:xfrm>
                  <a:off x="1636700" y="3485318"/>
                  <a:ext cx="2319185" cy="284007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File-System</a:t>
                  </a:r>
                  <a:endParaRPr lang="de-DE" sz="1053" dirty="0"/>
                </a:p>
              </p:txBody>
            </p:sp>
          </p:grp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D1B40832-B568-2246-95A6-214E2F310FD8}"/>
                </a:ext>
              </a:extLst>
            </p:cNvPr>
            <p:cNvGrpSpPr/>
            <p:nvPr/>
          </p:nvGrpSpPr>
          <p:grpSpPr>
            <a:xfrm>
              <a:off x="7839381" y="2484085"/>
              <a:ext cx="3710695" cy="1002139"/>
              <a:chOff x="7839381" y="2477600"/>
              <a:chExt cx="3710695" cy="1002139"/>
            </a:xfrm>
          </p:grpSpPr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FD4E670E-AAE9-BE4C-B3F2-A08D544D482B}"/>
                  </a:ext>
                </a:extLst>
              </p:cNvPr>
              <p:cNvGrpSpPr/>
              <p:nvPr/>
            </p:nvGrpSpPr>
            <p:grpSpPr>
              <a:xfrm>
                <a:off x="7839381" y="2477600"/>
                <a:ext cx="3710695" cy="1002139"/>
                <a:chOff x="1182006" y="4675498"/>
                <a:chExt cx="3062093" cy="1106752"/>
              </a:xfrm>
              <a:solidFill>
                <a:schemeClr val="bg1"/>
              </a:solidFill>
            </p:grpSpPr>
            <p:sp>
              <p:nvSpPr>
                <p:cNvPr id="97" name="Rechteck 96">
                  <a:extLst>
                    <a:ext uri="{FF2B5EF4-FFF2-40B4-BE49-F238E27FC236}">
                      <a16:creationId xmlns:a16="http://schemas.microsoft.com/office/drawing/2014/main" id="{89D72E66-EB6C-784C-AA86-3082C44E1FCE}"/>
                    </a:ext>
                  </a:extLst>
                </p:cNvPr>
                <p:cNvSpPr/>
                <p:nvPr/>
              </p:nvSpPr>
              <p:spPr>
                <a:xfrm>
                  <a:off x="1182006" y="4718796"/>
                  <a:ext cx="3062093" cy="100935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842"/>
                </a:p>
              </p:txBody>
            </p:sp>
            <p:sp>
              <p:nvSpPr>
                <p:cNvPr id="98" name="Textfeld 97">
                  <a:extLst>
                    <a:ext uri="{FF2B5EF4-FFF2-40B4-BE49-F238E27FC236}">
                      <a16:creationId xmlns:a16="http://schemas.microsoft.com/office/drawing/2014/main" id="{609C5075-9884-2C4B-9874-5842458E9F05}"/>
                    </a:ext>
                  </a:extLst>
                </p:cNvPr>
                <p:cNvSpPr txBox="1"/>
                <p:nvPr/>
              </p:nvSpPr>
              <p:spPr>
                <a:xfrm rot="16200000">
                  <a:off x="864210" y="5069609"/>
                  <a:ext cx="1106752" cy="3185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Services</a:t>
                  </a:r>
                </a:p>
              </p:txBody>
            </p:sp>
          </p:grpSp>
          <p:grpSp>
            <p:nvGrpSpPr>
              <p:cNvPr id="90" name="Gruppieren 89">
                <a:extLst>
                  <a:ext uri="{FF2B5EF4-FFF2-40B4-BE49-F238E27FC236}">
                    <a16:creationId xmlns:a16="http://schemas.microsoft.com/office/drawing/2014/main" id="{ED1D0316-3852-FE43-9B2A-77EE5F362136}"/>
                  </a:ext>
                </a:extLst>
              </p:cNvPr>
              <p:cNvGrpSpPr/>
              <p:nvPr/>
            </p:nvGrpSpPr>
            <p:grpSpPr>
              <a:xfrm>
                <a:off x="8467474" y="2515541"/>
                <a:ext cx="2230517" cy="626716"/>
                <a:chOff x="1622879" y="3220928"/>
                <a:chExt cx="1840639" cy="554980"/>
              </a:xfrm>
            </p:grpSpPr>
            <p:sp>
              <p:nvSpPr>
                <p:cNvPr id="93" name="Textfeld 92">
                  <a:extLst>
                    <a:ext uri="{FF2B5EF4-FFF2-40B4-BE49-F238E27FC236}">
                      <a16:creationId xmlns:a16="http://schemas.microsoft.com/office/drawing/2014/main" id="{4EF6B8FF-6F36-B540-BAAD-76961723A16F}"/>
                    </a:ext>
                  </a:extLst>
                </p:cNvPr>
                <p:cNvSpPr txBox="1"/>
                <p:nvPr/>
              </p:nvSpPr>
              <p:spPr>
                <a:xfrm>
                  <a:off x="1622880" y="3220928"/>
                  <a:ext cx="1840020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Payment</a:t>
                  </a:r>
                  <a:endParaRPr lang="de-DE" sz="1053" dirty="0"/>
                </a:p>
              </p:txBody>
            </p:sp>
            <p:sp>
              <p:nvSpPr>
                <p:cNvPr id="94" name="Textfeld 93">
                  <a:extLst>
                    <a:ext uri="{FF2B5EF4-FFF2-40B4-BE49-F238E27FC236}">
                      <a16:creationId xmlns:a16="http://schemas.microsoft.com/office/drawing/2014/main" id="{2804DC99-B982-4343-96DD-17A83EB9735D}"/>
                    </a:ext>
                  </a:extLst>
                </p:cNvPr>
                <p:cNvSpPr txBox="1"/>
                <p:nvPr/>
              </p:nvSpPr>
              <p:spPr>
                <a:xfrm>
                  <a:off x="1622879" y="3491902"/>
                  <a:ext cx="557119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Credit</a:t>
                  </a:r>
                  <a:endParaRPr lang="de-DE" sz="1053" dirty="0"/>
                </a:p>
              </p:txBody>
            </p:sp>
            <p:sp>
              <p:nvSpPr>
                <p:cNvPr id="95" name="Textfeld 94">
                  <a:extLst>
                    <a:ext uri="{FF2B5EF4-FFF2-40B4-BE49-F238E27FC236}">
                      <a16:creationId xmlns:a16="http://schemas.microsoft.com/office/drawing/2014/main" id="{0921B0C4-83B5-B74F-9A37-B4C982AFA100}"/>
                    </a:ext>
                  </a:extLst>
                </p:cNvPr>
                <p:cNvSpPr txBox="1"/>
                <p:nvPr/>
              </p:nvSpPr>
              <p:spPr>
                <a:xfrm>
                  <a:off x="2179998" y="3491902"/>
                  <a:ext cx="559915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Debit</a:t>
                  </a:r>
                  <a:endParaRPr lang="de-DE" sz="1053" dirty="0"/>
                </a:p>
              </p:txBody>
            </p:sp>
            <p:sp>
              <p:nvSpPr>
                <p:cNvPr id="96" name="Textfeld 95">
                  <a:extLst>
                    <a:ext uri="{FF2B5EF4-FFF2-40B4-BE49-F238E27FC236}">
                      <a16:creationId xmlns:a16="http://schemas.microsoft.com/office/drawing/2014/main" id="{3C16E710-D197-2949-A924-04A1BD4E41DF}"/>
                    </a:ext>
                  </a:extLst>
                </p:cNvPr>
                <p:cNvSpPr txBox="1"/>
                <p:nvPr/>
              </p:nvSpPr>
              <p:spPr>
                <a:xfrm>
                  <a:off x="2741592" y="3491902"/>
                  <a:ext cx="721926" cy="284006"/>
                </a:xfrm>
                <a:prstGeom prst="rect">
                  <a:avLst/>
                </a:prstGeom>
                <a:noFill/>
                <a:ln w="12700"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28" dirty="0"/>
                    <a:t>Bitcoin</a:t>
                  </a:r>
                  <a:endParaRPr lang="de-DE" sz="1053" dirty="0"/>
                </a:p>
              </p:txBody>
            </p:sp>
          </p:grpSp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732D51C8-A6D9-154F-98C7-4665C3C42E9A}"/>
                  </a:ext>
                </a:extLst>
              </p:cNvPr>
              <p:cNvSpPr txBox="1"/>
              <p:nvPr/>
            </p:nvSpPr>
            <p:spPr>
              <a:xfrm>
                <a:off x="10697991" y="2515545"/>
                <a:ext cx="606200" cy="32071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28" dirty="0"/>
                  <a:t>...</a:t>
                </a:r>
                <a:endParaRPr lang="de-DE" sz="1053" dirty="0"/>
              </a:p>
            </p:txBody>
          </p:sp>
          <p:sp>
            <p:nvSpPr>
              <p:cNvPr id="92" name="Textfeld 91">
                <a:extLst>
                  <a:ext uri="{FF2B5EF4-FFF2-40B4-BE49-F238E27FC236}">
                    <a16:creationId xmlns:a16="http://schemas.microsoft.com/office/drawing/2014/main" id="{7DDEA79C-F17D-7141-B8AA-EE8BC5FA5039}"/>
                  </a:ext>
                </a:extLst>
              </p:cNvPr>
              <p:cNvSpPr txBox="1"/>
              <p:nvPr/>
            </p:nvSpPr>
            <p:spPr>
              <a:xfrm>
                <a:off x="10697991" y="2822997"/>
                <a:ext cx="606201" cy="320716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algn="ctr">
                  <a:defRPr sz="1400"/>
                </a:lvl1pPr>
              </a:lstStyle>
              <a:p>
                <a:r>
                  <a:rPr lang="de-DE" sz="1228" dirty="0"/>
                  <a:t>...</a:t>
                </a:r>
              </a:p>
            </p:txBody>
          </p:sp>
        </p:grp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C2F5B36C-0D60-C14F-9A93-78A5C0944EBB}"/>
              </a:ext>
            </a:extLst>
          </p:cNvPr>
          <p:cNvGrpSpPr/>
          <p:nvPr/>
        </p:nvGrpSpPr>
        <p:grpSpPr>
          <a:xfrm>
            <a:off x="2387146" y="3622151"/>
            <a:ext cx="7903160" cy="2688909"/>
            <a:chOff x="2210363" y="3464703"/>
            <a:chExt cx="9010729" cy="3065740"/>
          </a:xfrm>
        </p:grpSpPr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F1830E6B-4635-6046-A652-E1F2AA0E031B}"/>
                </a:ext>
              </a:extLst>
            </p:cNvPr>
            <p:cNvGrpSpPr/>
            <p:nvPr/>
          </p:nvGrpSpPr>
          <p:grpSpPr>
            <a:xfrm>
              <a:off x="2210363" y="3464703"/>
              <a:ext cx="4234306" cy="3065740"/>
              <a:chOff x="-252358" y="2046970"/>
              <a:chExt cx="6348361" cy="4596367"/>
            </a:xfrm>
          </p:grpSpPr>
          <p:sp>
            <p:nvSpPr>
              <p:cNvPr id="116" name="Textfeld 115">
                <a:extLst>
                  <a:ext uri="{FF2B5EF4-FFF2-40B4-BE49-F238E27FC236}">
                    <a16:creationId xmlns:a16="http://schemas.microsoft.com/office/drawing/2014/main" id="{D8CE11D1-537E-0045-8E98-193965A7AAAA}"/>
                  </a:ext>
                </a:extLst>
              </p:cNvPr>
              <p:cNvSpPr txBox="1"/>
              <p:nvPr/>
            </p:nvSpPr>
            <p:spPr>
              <a:xfrm>
                <a:off x="-252358" y="6116133"/>
                <a:ext cx="6348361" cy="52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8020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702" dirty="0">
                    <a:solidFill>
                      <a:prstClr val="black"/>
                    </a:solidFill>
                    <a:latin typeface="Calibri" panose="020F0502020204030204"/>
                  </a:rPr>
                  <a:t>https://cointelegraph.com/news/banks-of-tomorrow-blockchain-would-save-them-12-bln-a-year</a:t>
                </a:r>
              </a:p>
            </p:txBody>
          </p:sp>
          <p:pic>
            <p:nvPicPr>
              <p:cNvPr id="117" name="Inhaltsplatzhalter 3">
                <a:extLst>
                  <a:ext uri="{FF2B5EF4-FFF2-40B4-BE49-F238E27FC236}">
                    <a16:creationId xmlns:a16="http://schemas.microsoft.com/office/drawing/2014/main" id="{24A701DA-D6C6-E34B-A2A9-6A63B7A91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46970"/>
                <a:ext cx="6096000" cy="4061198"/>
              </a:xfrm>
              <a:prstGeom prst="rect">
                <a:avLst/>
              </a:prstGeom>
            </p:spPr>
          </p:pic>
        </p:grpSp>
        <p:sp>
          <p:nvSpPr>
            <p:cNvPr id="115" name="Smiley 114">
              <a:extLst>
                <a:ext uri="{FF2B5EF4-FFF2-40B4-BE49-F238E27FC236}">
                  <a16:creationId xmlns:a16="http://schemas.microsoft.com/office/drawing/2014/main" id="{45890FD1-00FB-F042-9D40-29CA7C980BF8}"/>
                </a:ext>
              </a:extLst>
            </p:cNvPr>
            <p:cNvSpPr/>
            <p:nvPr/>
          </p:nvSpPr>
          <p:spPr>
            <a:xfrm>
              <a:off x="10674992" y="3836877"/>
              <a:ext cx="546100" cy="5461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42"/>
            </a:p>
          </p:txBody>
        </p:sp>
      </p:grpSp>
      <p:grpSp>
        <p:nvGrpSpPr>
          <p:cNvPr id="165" name="Gruppieren 164"/>
          <p:cNvGrpSpPr/>
          <p:nvPr/>
        </p:nvGrpSpPr>
        <p:grpSpPr>
          <a:xfrm>
            <a:off x="8162918" y="882897"/>
            <a:ext cx="1210825" cy="725680"/>
            <a:chOff x="9192299" y="395192"/>
            <a:chExt cx="1380513" cy="827379"/>
          </a:xfrm>
        </p:grpSpPr>
        <p:sp>
          <p:nvSpPr>
            <p:cNvPr id="166" name="Textfeld 165">
              <a:extLst>
                <a:ext uri="{FF2B5EF4-FFF2-40B4-BE49-F238E27FC236}">
                  <a16:creationId xmlns:a16="http://schemas.microsoft.com/office/drawing/2014/main" id="{42EB2E66-F0AC-F542-9144-BC74CE4AA003}"/>
                </a:ext>
              </a:extLst>
            </p:cNvPr>
            <p:cNvSpPr txBox="1"/>
            <p:nvPr/>
          </p:nvSpPr>
          <p:spPr>
            <a:xfrm>
              <a:off x="9192299" y="650020"/>
              <a:ext cx="818203" cy="428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42" dirty="0"/>
                <a:t>Users</a:t>
              </a:r>
            </a:p>
          </p:txBody>
        </p:sp>
        <p:grpSp>
          <p:nvGrpSpPr>
            <p:cNvPr id="167" name="Gruppieren 166"/>
            <p:cNvGrpSpPr/>
            <p:nvPr/>
          </p:nvGrpSpPr>
          <p:grpSpPr>
            <a:xfrm>
              <a:off x="10100728" y="395192"/>
              <a:ext cx="319684" cy="674979"/>
              <a:chOff x="9747250" y="149515"/>
              <a:chExt cx="319684" cy="674979"/>
            </a:xfrm>
          </p:grpSpPr>
          <p:sp>
            <p:nvSpPr>
              <p:cNvPr id="180" name="Ellipse 179"/>
              <p:cNvSpPr/>
              <p:nvPr/>
            </p:nvSpPr>
            <p:spPr>
              <a:xfrm>
                <a:off x="9853370" y="149515"/>
                <a:ext cx="213564" cy="228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42"/>
              </a:p>
            </p:txBody>
          </p:sp>
          <p:cxnSp>
            <p:nvCxnSpPr>
              <p:cNvPr id="181" name="Gerader Verbinder 180"/>
              <p:cNvCxnSpPr>
                <a:stCxn id="180" idx="4"/>
              </p:cNvCxnSpPr>
              <p:nvPr/>
            </p:nvCxnSpPr>
            <p:spPr>
              <a:xfrm flipH="1">
                <a:off x="9920798" y="378115"/>
                <a:ext cx="39354" cy="289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Gerader Verbinder 181"/>
              <p:cNvCxnSpPr/>
              <p:nvPr/>
            </p:nvCxnSpPr>
            <p:spPr>
              <a:xfrm flipH="1">
                <a:off x="9747250" y="679752"/>
                <a:ext cx="173548" cy="1447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Gerader Verbinder 182"/>
              <p:cNvCxnSpPr/>
              <p:nvPr/>
            </p:nvCxnSpPr>
            <p:spPr>
              <a:xfrm>
                <a:off x="9920798" y="686632"/>
                <a:ext cx="146136" cy="13695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Gerader Verbinder 183"/>
              <p:cNvCxnSpPr/>
              <p:nvPr/>
            </p:nvCxnSpPr>
            <p:spPr>
              <a:xfrm flipV="1">
                <a:off x="9821114" y="458367"/>
                <a:ext cx="245820" cy="7620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uppieren 167"/>
            <p:cNvGrpSpPr/>
            <p:nvPr/>
          </p:nvGrpSpPr>
          <p:grpSpPr>
            <a:xfrm>
              <a:off x="10253128" y="547592"/>
              <a:ext cx="319684" cy="674979"/>
              <a:chOff x="9747250" y="149515"/>
              <a:chExt cx="319684" cy="674979"/>
            </a:xfrm>
          </p:grpSpPr>
          <p:sp>
            <p:nvSpPr>
              <p:cNvPr id="175" name="Ellipse 174"/>
              <p:cNvSpPr/>
              <p:nvPr/>
            </p:nvSpPr>
            <p:spPr>
              <a:xfrm>
                <a:off x="9853370" y="149515"/>
                <a:ext cx="213564" cy="2286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42"/>
              </a:p>
            </p:txBody>
          </p:sp>
          <p:cxnSp>
            <p:nvCxnSpPr>
              <p:cNvPr id="176" name="Gerader Verbinder 175"/>
              <p:cNvCxnSpPr>
                <a:stCxn id="175" idx="4"/>
              </p:cNvCxnSpPr>
              <p:nvPr/>
            </p:nvCxnSpPr>
            <p:spPr>
              <a:xfrm flipH="1">
                <a:off x="9920798" y="378115"/>
                <a:ext cx="39354" cy="289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Gerader Verbinder 176"/>
              <p:cNvCxnSpPr/>
              <p:nvPr/>
            </p:nvCxnSpPr>
            <p:spPr>
              <a:xfrm flipH="1">
                <a:off x="9747250" y="679752"/>
                <a:ext cx="173548" cy="1447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Gerader Verbinder 177"/>
              <p:cNvCxnSpPr/>
              <p:nvPr/>
            </p:nvCxnSpPr>
            <p:spPr>
              <a:xfrm>
                <a:off x="9920798" y="686632"/>
                <a:ext cx="146136" cy="13695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Gerader Verbinder 178"/>
              <p:cNvCxnSpPr/>
              <p:nvPr/>
            </p:nvCxnSpPr>
            <p:spPr>
              <a:xfrm flipV="1">
                <a:off x="9821114" y="458367"/>
                <a:ext cx="245820" cy="7620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uppieren 168"/>
            <p:cNvGrpSpPr/>
            <p:nvPr/>
          </p:nvGrpSpPr>
          <p:grpSpPr>
            <a:xfrm>
              <a:off x="9925411" y="421420"/>
              <a:ext cx="319684" cy="674979"/>
              <a:chOff x="9747250" y="149515"/>
              <a:chExt cx="319684" cy="674979"/>
            </a:xfrm>
          </p:grpSpPr>
          <p:sp>
            <p:nvSpPr>
              <p:cNvPr id="170" name="Ellipse 169"/>
              <p:cNvSpPr/>
              <p:nvPr/>
            </p:nvSpPr>
            <p:spPr>
              <a:xfrm>
                <a:off x="9853370" y="149515"/>
                <a:ext cx="213564" cy="2286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42"/>
              </a:p>
            </p:txBody>
          </p:sp>
          <p:cxnSp>
            <p:nvCxnSpPr>
              <p:cNvPr id="171" name="Gerader Verbinder 170"/>
              <p:cNvCxnSpPr>
                <a:stCxn id="170" idx="4"/>
              </p:cNvCxnSpPr>
              <p:nvPr/>
            </p:nvCxnSpPr>
            <p:spPr>
              <a:xfrm flipH="1">
                <a:off x="9920798" y="378115"/>
                <a:ext cx="39354" cy="289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Gerader Verbinder 171"/>
              <p:cNvCxnSpPr/>
              <p:nvPr/>
            </p:nvCxnSpPr>
            <p:spPr>
              <a:xfrm flipH="1">
                <a:off x="9747250" y="679752"/>
                <a:ext cx="173548" cy="1447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Gerader Verbinder 172"/>
              <p:cNvCxnSpPr/>
              <p:nvPr/>
            </p:nvCxnSpPr>
            <p:spPr>
              <a:xfrm>
                <a:off x="9920798" y="686632"/>
                <a:ext cx="146136" cy="13695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Gerader Verbinder 173"/>
              <p:cNvCxnSpPr/>
              <p:nvPr/>
            </p:nvCxnSpPr>
            <p:spPr>
              <a:xfrm flipV="1">
                <a:off x="9821114" y="458367"/>
                <a:ext cx="245820" cy="7620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56" dirty="0" err="1"/>
              <a:t>Erfolg</a:t>
            </a:r>
            <a:r>
              <a:rPr lang="en-US" sz="2456" dirty="0"/>
              <a:t> der Blockchain?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01010" lvl="1" indent="0">
              <a:buNone/>
            </a:pPr>
            <a:endParaRPr lang="en-US" noProof="0" dirty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4A7F628-C45F-9648-9BE4-5B58D0885278}"/>
              </a:ext>
            </a:extLst>
          </p:cNvPr>
          <p:cNvGrpSpPr/>
          <p:nvPr/>
        </p:nvGrpSpPr>
        <p:grpSpPr>
          <a:xfrm>
            <a:off x="3113636" y="1917966"/>
            <a:ext cx="6221346" cy="2630985"/>
            <a:chOff x="3703798" y="1414031"/>
            <a:chExt cx="7093221" cy="2999698"/>
          </a:xfrm>
        </p:grpSpPr>
        <p:sp>
          <p:nvSpPr>
            <p:cNvPr id="108" name="Gewitterblitz 107">
              <a:extLst>
                <a:ext uri="{FF2B5EF4-FFF2-40B4-BE49-F238E27FC236}">
                  <a16:creationId xmlns:a16="http://schemas.microsoft.com/office/drawing/2014/main" id="{9743FA8C-08FB-2E4A-9090-86FA0DAE76AC}"/>
                </a:ext>
              </a:extLst>
            </p:cNvPr>
            <p:cNvSpPr/>
            <p:nvPr/>
          </p:nvSpPr>
          <p:spPr>
            <a:xfrm>
              <a:off x="9163461" y="1414031"/>
              <a:ext cx="363994" cy="635603"/>
            </a:xfrm>
            <a:prstGeom prst="lightningBol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42"/>
            </a:p>
          </p:txBody>
        </p:sp>
        <p:grpSp>
          <p:nvGrpSpPr>
            <p:cNvPr id="109" name="Gruppieren 108">
              <a:extLst>
                <a:ext uri="{FF2B5EF4-FFF2-40B4-BE49-F238E27FC236}">
                  <a16:creationId xmlns:a16="http://schemas.microsoft.com/office/drawing/2014/main" id="{ED4713D1-A1DE-3B4B-8574-D7A59FE0079C}"/>
                </a:ext>
              </a:extLst>
            </p:cNvPr>
            <p:cNvGrpSpPr/>
            <p:nvPr/>
          </p:nvGrpSpPr>
          <p:grpSpPr>
            <a:xfrm>
              <a:off x="3703798" y="1564641"/>
              <a:ext cx="3454029" cy="2849088"/>
              <a:chOff x="6501441" y="2064008"/>
              <a:chExt cx="5351253" cy="4414031"/>
            </a:xfrm>
          </p:grpSpPr>
          <p:pic>
            <p:nvPicPr>
              <p:cNvPr id="111" name="Grafik 110">
                <a:extLst>
                  <a:ext uri="{FF2B5EF4-FFF2-40B4-BE49-F238E27FC236}">
                    <a16:creationId xmlns:a16="http://schemas.microsoft.com/office/drawing/2014/main" id="{C4EBC131-7BE6-8C4C-8DF2-D414E7D06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1441" y="2064008"/>
                <a:ext cx="5351253" cy="4060086"/>
              </a:xfrm>
              <a:prstGeom prst="rect">
                <a:avLst/>
              </a:prstGeom>
            </p:spPr>
          </p:pic>
          <p:sp>
            <p:nvSpPr>
              <p:cNvPr id="112" name="Textfeld 111">
                <a:extLst>
                  <a:ext uri="{FF2B5EF4-FFF2-40B4-BE49-F238E27FC236}">
                    <a16:creationId xmlns:a16="http://schemas.microsoft.com/office/drawing/2014/main" id="{D1E30468-13E7-0C48-93AC-F2DBF83987D8}"/>
                  </a:ext>
                </a:extLst>
              </p:cNvPr>
              <p:cNvSpPr txBox="1"/>
              <p:nvPr/>
            </p:nvSpPr>
            <p:spPr>
              <a:xfrm>
                <a:off x="7154171" y="6124095"/>
                <a:ext cx="4698523" cy="353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8020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702" dirty="0">
                    <a:solidFill>
                      <a:prstClr val="black"/>
                    </a:solidFill>
                    <a:latin typeface="Calibri" panose="020F0502020204030204"/>
                  </a:rPr>
                  <a:t>https://malwaretips.com/blogs/remove-wana-decrypt0r-2-0-virus/</a:t>
                </a:r>
              </a:p>
            </p:txBody>
          </p:sp>
        </p:grpSp>
        <p:sp>
          <p:nvSpPr>
            <p:cNvPr id="110" name="Gewitterblitz 109">
              <a:extLst>
                <a:ext uri="{FF2B5EF4-FFF2-40B4-BE49-F238E27FC236}">
                  <a16:creationId xmlns:a16="http://schemas.microsoft.com/office/drawing/2014/main" id="{9AAF2026-59DE-524D-B983-FFEA0D2F2CEC}"/>
                </a:ext>
              </a:extLst>
            </p:cNvPr>
            <p:cNvSpPr/>
            <p:nvPr/>
          </p:nvSpPr>
          <p:spPr>
            <a:xfrm>
              <a:off x="10433025" y="2513211"/>
              <a:ext cx="363994" cy="635603"/>
            </a:xfrm>
            <a:prstGeom prst="lightningBol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42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668032" y="1800194"/>
            <a:ext cx="6181366" cy="2211279"/>
            <a:chOff x="908295" y="1119063"/>
            <a:chExt cx="7047638" cy="252117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33863" y="2628574"/>
              <a:ext cx="5578270" cy="101166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51795">
              <a:off x="2375933" y="1119063"/>
              <a:ext cx="5580000" cy="829235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16239">
              <a:off x="908295" y="1862451"/>
              <a:ext cx="5580000" cy="735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3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Anwendungsgebiete</a:t>
            </a:r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333367" y="2149262"/>
            <a:ext cx="1819366" cy="863251"/>
            <a:chOff x="838200" y="1321356"/>
            <a:chExt cx="2074336" cy="984229"/>
          </a:xfrm>
        </p:grpSpPr>
        <p:sp>
          <p:nvSpPr>
            <p:cNvPr id="4" name="Textfeld 3"/>
            <p:cNvSpPr txBox="1"/>
            <p:nvPr/>
          </p:nvSpPr>
          <p:spPr>
            <a:xfrm>
              <a:off x="1417254" y="1321356"/>
              <a:ext cx="1162825" cy="474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05" b="1" dirty="0"/>
                <a:t>Energie</a:t>
              </a:r>
              <a:endParaRPr lang="en-US" sz="1842" b="1" dirty="0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875354"/>
              <a:ext cx="1123950" cy="37465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/>
            <a:srcRect l="3852" t="8934"/>
            <a:stretch/>
          </p:blipFill>
          <p:spPr>
            <a:xfrm>
              <a:off x="2198109" y="1819773"/>
              <a:ext cx="714427" cy="485812"/>
            </a:xfrm>
            <a:prstGeom prst="rect">
              <a:avLst/>
            </a:prstGeom>
          </p:spPr>
        </p:pic>
      </p:grpSp>
      <p:grpSp>
        <p:nvGrpSpPr>
          <p:cNvPr id="13" name="Gruppieren 12"/>
          <p:cNvGrpSpPr/>
          <p:nvPr/>
        </p:nvGrpSpPr>
        <p:grpSpPr>
          <a:xfrm>
            <a:off x="537455" y="3380008"/>
            <a:ext cx="1151662" cy="864638"/>
            <a:chOff x="804033" y="3007527"/>
            <a:chExt cx="1313059" cy="98581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033" y="3402705"/>
              <a:ext cx="1247949" cy="590632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804033" y="3007527"/>
              <a:ext cx="1313059" cy="474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05" b="1" dirty="0"/>
                <a:t>Identität</a:t>
              </a:r>
              <a:endParaRPr lang="en-US" sz="1842" b="1" dirty="0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3959900" y="2053527"/>
            <a:ext cx="1471878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5" b="1" dirty="0"/>
              <a:t>Gesundheit</a:t>
            </a:r>
            <a:endParaRPr lang="en-US" sz="1842" b="1" dirty="0"/>
          </a:p>
        </p:txBody>
      </p:sp>
      <p:sp>
        <p:nvSpPr>
          <p:cNvPr id="12" name="AutoShape 2" descr="Bildergebnis für iota"/>
          <p:cNvSpPr>
            <a:spLocks noChangeAspect="1" noChangeArrowheads="1"/>
          </p:cNvSpPr>
          <p:nvPr/>
        </p:nvSpPr>
        <p:spPr bwMode="auto">
          <a:xfrm>
            <a:off x="136452" y="646407"/>
            <a:ext cx="267335" cy="2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201" tIns="40100" rIns="80201" bIns="40100" numCol="1" anchor="t" anchorCtr="0" compatLnSpc="1">
            <a:prstTxWarp prst="textNoShape">
              <a:avLst/>
            </a:prstTxWarp>
          </a:bodyPr>
          <a:lstStyle/>
          <a:p>
            <a:endParaRPr lang="en-US" sz="1842"/>
          </a:p>
        </p:txBody>
      </p:sp>
      <p:grpSp>
        <p:nvGrpSpPr>
          <p:cNvPr id="26" name="Gruppieren 25"/>
          <p:cNvGrpSpPr/>
          <p:nvPr/>
        </p:nvGrpSpPr>
        <p:grpSpPr>
          <a:xfrm>
            <a:off x="6827067" y="1834076"/>
            <a:ext cx="2167966" cy="823742"/>
            <a:chOff x="7905750" y="1921520"/>
            <a:chExt cx="2471790" cy="939183"/>
          </a:xfrm>
        </p:grpSpPr>
        <p:sp>
          <p:nvSpPr>
            <p:cNvPr id="11" name="Textfeld 10"/>
            <p:cNvSpPr txBox="1"/>
            <p:nvPr/>
          </p:nvSpPr>
          <p:spPr>
            <a:xfrm>
              <a:off x="7905750" y="1921520"/>
              <a:ext cx="2471790" cy="474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05" b="1" dirty="0"/>
                <a:t>Internet </a:t>
              </a:r>
              <a:r>
                <a:rPr lang="de-DE" sz="2105" b="1" dirty="0" err="1"/>
                <a:t>of</a:t>
              </a:r>
              <a:r>
                <a:rPr lang="de-DE" sz="2105" b="1" dirty="0"/>
                <a:t> Things</a:t>
              </a:r>
              <a:endParaRPr lang="en-US" sz="1842" b="1" dirty="0"/>
            </a:p>
          </p:txBody>
        </p:sp>
        <p:pic>
          <p:nvPicPr>
            <p:cNvPr id="3076" name="Picture 4" descr="Bildergebnis für iot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8190" y="2497654"/>
              <a:ext cx="1082599" cy="363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270120" y="4610717"/>
            <a:ext cx="3229987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5" b="1" dirty="0"/>
              <a:t>Supply-Chain-Management</a:t>
            </a:r>
            <a:endParaRPr lang="en-US" sz="1842" b="1" dirty="0"/>
          </a:p>
        </p:txBody>
      </p:sp>
      <p:sp>
        <p:nvSpPr>
          <p:cNvPr id="19" name="AutoShape 6" descr="Storj"/>
          <p:cNvSpPr>
            <a:spLocks noChangeAspect="1" noChangeArrowheads="1"/>
          </p:cNvSpPr>
          <p:nvPr/>
        </p:nvSpPr>
        <p:spPr bwMode="auto">
          <a:xfrm>
            <a:off x="270120" y="780074"/>
            <a:ext cx="267335" cy="2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201" tIns="40100" rIns="80201" bIns="40100" numCol="1" anchor="t" anchorCtr="0" compatLnSpc="1">
            <a:prstTxWarp prst="textNoShape">
              <a:avLst/>
            </a:prstTxWarp>
          </a:bodyPr>
          <a:lstStyle/>
          <a:p>
            <a:endParaRPr lang="en-US" sz="1842"/>
          </a:p>
        </p:txBody>
      </p:sp>
      <p:grpSp>
        <p:nvGrpSpPr>
          <p:cNvPr id="27" name="Gruppieren 26"/>
          <p:cNvGrpSpPr/>
          <p:nvPr/>
        </p:nvGrpSpPr>
        <p:grpSpPr>
          <a:xfrm>
            <a:off x="8063241" y="3012513"/>
            <a:ext cx="1492186" cy="852108"/>
            <a:chOff x="9097962" y="3748467"/>
            <a:chExt cx="1701305" cy="971525"/>
          </a:xfrm>
        </p:grpSpPr>
        <p:sp>
          <p:nvSpPr>
            <p:cNvPr id="14" name="Textfeld 13"/>
            <p:cNvSpPr txBox="1"/>
            <p:nvPr/>
          </p:nvSpPr>
          <p:spPr>
            <a:xfrm>
              <a:off x="9131020" y="3748467"/>
              <a:ext cx="1178909" cy="474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05" b="1" dirty="0"/>
                <a:t>Storage</a:t>
              </a: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13318" y="4167465"/>
              <a:ext cx="885949" cy="552527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962" y="4217691"/>
              <a:ext cx="483054" cy="483054"/>
            </a:xfrm>
            <a:prstGeom prst="rect">
              <a:avLst/>
            </a:prstGeom>
          </p:spPr>
        </p:pic>
      </p:grpSp>
      <p:grpSp>
        <p:nvGrpSpPr>
          <p:cNvPr id="28" name="Gruppieren 27"/>
          <p:cNvGrpSpPr/>
          <p:nvPr/>
        </p:nvGrpSpPr>
        <p:grpSpPr>
          <a:xfrm>
            <a:off x="2491680" y="5439740"/>
            <a:ext cx="2670269" cy="803371"/>
            <a:chOff x="1875883" y="5192755"/>
            <a:chExt cx="3044487" cy="915957"/>
          </a:xfrm>
        </p:grpSpPr>
        <p:sp>
          <p:nvSpPr>
            <p:cNvPr id="17" name="Textfeld 16"/>
            <p:cNvSpPr txBox="1"/>
            <p:nvPr/>
          </p:nvSpPr>
          <p:spPr>
            <a:xfrm>
              <a:off x="2451394" y="5192755"/>
              <a:ext cx="1837156" cy="474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05" b="1" dirty="0" err="1"/>
                <a:t>Social</a:t>
              </a:r>
              <a:r>
                <a:rPr lang="de-DE" sz="2105" b="1" dirty="0"/>
                <a:t> Media</a:t>
              </a:r>
              <a:endParaRPr lang="en-US" sz="1842" b="1" dirty="0"/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883" y="5632396"/>
              <a:ext cx="1228896" cy="476316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2" y="5632396"/>
              <a:ext cx="1562318" cy="447737"/>
            </a:xfrm>
            <a:prstGeom prst="rect">
              <a:avLst/>
            </a:prstGeom>
          </p:spPr>
        </p:pic>
      </p:grpSp>
      <p:grpSp>
        <p:nvGrpSpPr>
          <p:cNvPr id="3078" name="Gruppieren 3077"/>
          <p:cNvGrpSpPr/>
          <p:nvPr/>
        </p:nvGrpSpPr>
        <p:grpSpPr>
          <a:xfrm>
            <a:off x="6770793" y="4610717"/>
            <a:ext cx="2007583" cy="1567331"/>
            <a:chOff x="7966032" y="4157682"/>
            <a:chExt cx="2288931" cy="1786981"/>
          </a:xfrm>
        </p:grpSpPr>
        <p:grpSp>
          <p:nvGrpSpPr>
            <p:cNvPr id="3072" name="Gruppieren 3071"/>
            <p:cNvGrpSpPr/>
            <p:nvPr/>
          </p:nvGrpSpPr>
          <p:grpSpPr>
            <a:xfrm>
              <a:off x="7966032" y="4157682"/>
              <a:ext cx="2288931" cy="1437864"/>
              <a:chOff x="7966032" y="4157682"/>
              <a:chExt cx="2288931" cy="1437864"/>
            </a:xfrm>
          </p:grpSpPr>
          <p:sp>
            <p:nvSpPr>
              <p:cNvPr id="15" name="Textfeld 14"/>
              <p:cNvSpPr txBox="1"/>
              <p:nvPr/>
            </p:nvSpPr>
            <p:spPr>
              <a:xfrm>
                <a:off x="8405242" y="4157682"/>
                <a:ext cx="1343471" cy="474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105" b="1" dirty="0"/>
                  <a:t>Finanzen</a:t>
                </a:r>
                <a:endParaRPr lang="en-US" sz="1842" b="1" dirty="0"/>
              </a:p>
            </p:txBody>
          </p:sp>
          <p:pic>
            <p:nvPicPr>
              <p:cNvPr id="29" name="Grafik 2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77953" y="4648683"/>
                <a:ext cx="830580" cy="556489"/>
              </a:xfrm>
              <a:prstGeom prst="rect">
                <a:avLst/>
              </a:prstGeom>
            </p:spPr>
          </p:pic>
          <p:pic>
            <p:nvPicPr>
              <p:cNvPr id="30" name="Grafik 2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62234" y="4619347"/>
                <a:ext cx="492729" cy="790065"/>
              </a:xfrm>
              <a:prstGeom prst="rect">
                <a:avLst/>
              </a:prstGeom>
            </p:spPr>
          </p:pic>
          <p:pic>
            <p:nvPicPr>
              <p:cNvPr id="31" name="Grafik 3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66032" y="4850180"/>
                <a:ext cx="745366" cy="745366"/>
              </a:xfrm>
              <a:prstGeom prst="rect">
                <a:avLst/>
              </a:prstGeom>
            </p:spPr>
          </p:pic>
        </p:grpSp>
        <p:pic>
          <p:nvPicPr>
            <p:cNvPr id="3077" name="Grafik 30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26742" y="5601715"/>
              <a:ext cx="1609950" cy="342948"/>
            </a:xfrm>
            <a:prstGeom prst="rect">
              <a:avLst/>
            </a:prstGeom>
          </p:spPr>
        </p:pic>
      </p:grpSp>
      <p:grpSp>
        <p:nvGrpSpPr>
          <p:cNvPr id="3081" name="Gruppieren 3080"/>
          <p:cNvGrpSpPr/>
          <p:nvPr/>
        </p:nvGrpSpPr>
        <p:grpSpPr>
          <a:xfrm>
            <a:off x="3748932" y="3321692"/>
            <a:ext cx="3042179" cy="723693"/>
            <a:chOff x="4274316" y="2905746"/>
            <a:chExt cx="3468518" cy="825113"/>
          </a:xfrm>
        </p:grpSpPr>
        <p:sp>
          <p:nvSpPr>
            <p:cNvPr id="42" name="Textfeld 41"/>
            <p:cNvSpPr txBox="1"/>
            <p:nvPr/>
          </p:nvSpPr>
          <p:spPr>
            <a:xfrm>
              <a:off x="4477450" y="2905746"/>
              <a:ext cx="2526181" cy="474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05" b="1" dirty="0"/>
                <a:t>Planen und Bauen</a:t>
              </a:r>
              <a:endParaRPr lang="en-US" sz="1842" b="1" dirty="0"/>
            </a:p>
          </p:txBody>
        </p:sp>
        <p:sp>
          <p:nvSpPr>
            <p:cNvPr id="3080" name="Textfeld 3079"/>
            <p:cNvSpPr txBox="1"/>
            <p:nvPr/>
          </p:nvSpPr>
          <p:spPr>
            <a:xfrm>
              <a:off x="4274316" y="3302383"/>
              <a:ext cx="3468518" cy="428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42" dirty="0" err="1"/>
                <a:t>BIMChain</a:t>
              </a:r>
              <a:r>
                <a:rPr lang="de-DE" sz="1842" dirty="0"/>
                <a:t>, Smart </a:t>
              </a:r>
              <a:r>
                <a:rPr lang="de-DE" sz="1842" dirty="0" err="1"/>
                <a:t>Contracts</a:t>
              </a:r>
              <a:r>
                <a:rPr lang="de-DE" sz="1842" dirty="0"/>
                <a:t>, …</a:t>
              </a:r>
              <a:endParaRPr lang="en-US" sz="1842" dirty="0"/>
            </a:p>
          </p:txBody>
        </p:sp>
      </p:grpSp>
    </p:spTree>
    <p:extLst>
      <p:ext uri="{BB962C8B-B14F-4D97-AF65-F5344CB8AC3E}">
        <p14:creationId xmlns:p14="http://schemas.microsoft.com/office/powerpoint/2010/main" val="39754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BC9971-0479-9244-970F-02384A2D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72" y="2691141"/>
            <a:ext cx="4340725" cy="24364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White Paper: Kritik an Software-Landschaft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341" y="1640651"/>
            <a:ext cx="2302117" cy="1590347"/>
          </a:xfrm>
          <a:prstGeom prst="rect">
            <a:avLst/>
          </a:prstGeom>
        </p:spPr>
      </p:pic>
      <p:sp>
        <p:nvSpPr>
          <p:cNvPr id="4" name="Rechteckige Legende 3">
            <a:extLst>
              <a:ext uri="{FF2B5EF4-FFF2-40B4-BE49-F238E27FC236}">
                <a16:creationId xmlns:a16="http://schemas.microsoft.com/office/drawing/2014/main" id="{507FD0FC-7C19-2A49-BE51-AB9F330780F4}"/>
              </a:ext>
            </a:extLst>
          </p:cNvPr>
          <p:cNvSpPr/>
          <p:nvPr/>
        </p:nvSpPr>
        <p:spPr>
          <a:xfrm>
            <a:off x="662071" y="1667019"/>
            <a:ext cx="3287505" cy="1817093"/>
          </a:xfrm>
          <a:prstGeom prst="wedgeRectCallout">
            <a:avLst>
              <a:gd name="adj1" fmla="val 48344"/>
              <a:gd name="adj2" fmla="val 795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Die gängigen Softwareprodukte für BIM der großen Hersteller arbeiten mit einer veralteten –Blaupausen-Metapher</a:t>
            </a:r>
          </a:p>
        </p:txBody>
      </p:sp>
      <p:sp>
        <p:nvSpPr>
          <p:cNvPr id="8" name="Rechteckige Legende 7">
            <a:extLst>
              <a:ext uri="{FF2B5EF4-FFF2-40B4-BE49-F238E27FC236}">
                <a16:creationId xmlns:a16="http://schemas.microsoft.com/office/drawing/2014/main" id="{E5D1561D-45E7-FC40-8292-55050188E899}"/>
              </a:ext>
            </a:extLst>
          </p:cNvPr>
          <p:cNvSpPr/>
          <p:nvPr/>
        </p:nvSpPr>
        <p:spPr>
          <a:xfrm>
            <a:off x="5518479" y="1667020"/>
            <a:ext cx="3287505" cy="2286490"/>
          </a:xfrm>
          <a:prstGeom prst="wedgeRectCallout">
            <a:avLst>
              <a:gd name="adj1" fmla="val -33002"/>
              <a:gd name="adj2" fmla="val 617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Sie haben kaum eine Motivation, dies zu verändern, da sie mit der Ist-Software viel Geld verdienen</a:t>
            </a:r>
          </a:p>
        </p:txBody>
      </p:sp>
    </p:spTree>
    <p:extLst>
      <p:ext uri="{BB962C8B-B14F-4D97-AF65-F5344CB8AC3E}">
        <p14:creationId xmlns:p14="http://schemas.microsoft.com/office/powerpoint/2010/main" val="61766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BC9971-0479-9244-970F-02384A2D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72" y="2691141"/>
            <a:ext cx="4340725" cy="24364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White Paper: Kritik an Software-Landschaft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341" y="1640651"/>
            <a:ext cx="2302117" cy="1590347"/>
          </a:xfrm>
          <a:prstGeom prst="rect">
            <a:avLst/>
          </a:prstGeom>
        </p:spPr>
      </p:pic>
      <p:sp>
        <p:nvSpPr>
          <p:cNvPr id="4" name="Rechteckige Legende 3">
            <a:extLst>
              <a:ext uri="{FF2B5EF4-FFF2-40B4-BE49-F238E27FC236}">
                <a16:creationId xmlns:a16="http://schemas.microsoft.com/office/drawing/2014/main" id="{507FD0FC-7C19-2A49-BE51-AB9F330780F4}"/>
              </a:ext>
            </a:extLst>
          </p:cNvPr>
          <p:cNvSpPr/>
          <p:nvPr/>
        </p:nvSpPr>
        <p:spPr>
          <a:xfrm>
            <a:off x="662071" y="1667019"/>
            <a:ext cx="3287505" cy="1817093"/>
          </a:xfrm>
          <a:prstGeom prst="wedgeRectCallout">
            <a:avLst>
              <a:gd name="adj1" fmla="val 48344"/>
              <a:gd name="adj2" fmla="val 795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Die gängigen Softwareprodukte für BIM der großen Hersteller arbeiten mit einer veralteten –Blaupausen-Metapher</a:t>
            </a:r>
          </a:p>
        </p:txBody>
      </p:sp>
      <p:sp>
        <p:nvSpPr>
          <p:cNvPr id="8" name="Rechteckige Legende 7">
            <a:extLst>
              <a:ext uri="{FF2B5EF4-FFF2-40B4-BE49-F238E27FC236}">
                <a16:creationId xmlns:a16="http://schemas.microsoft.com/office/drawing/2014/main" id="{E5D1561D-45E7-FC40-8292-55050188E899}"/>
              </a:ext>
            </a:extLst>
          </p:cNvPr>
          <p:cNvSpPr/>
          <p:nvPr/>
        </p:nvSpPr>
        <p:spPr>
          <a:xfrm>
            <a:off x="5518479" y="1667020"/>
            <a:ext cx="3287505" cy="2286490"/>
          </a:xfrm>
          <a:prstGeom prst="wedgeRectCallout">
            <a:avLst>
              <a:gd name="adj1" fmla="val -33002"/>
              <a:gd name="adj2" fmla="val 617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Sie haben kaum eine Motivation, dies zu verändern, da sie mit der Ist-Software viel Geld verdienen</a:t>
            </a:r>
          </a:p>
        </p:txBody>
      </p:sp>
      <p:sp>
        <p:nvSpPr>
          <p:cNvPr id="3" name="Rechteckige Legende 2">
            <a:extLst>
              <a:ext uri="{FF2B5EF4-FFF2-40B4-BE49-F238E27FC236}">
                <a16:creationId xmlns:a16="http://schemas.microsoft.com/office/drawing/2014/main" id="{9CF28CB4-1FFB-C745-A578-51137CC7E2E6}"/>
              </a:ext>
            </a:extLst>
          </p:cNvPr>
          <p:cNvSpPr/>
          <p:nvPr/>
        </p:nvSpPr>
        <p:spPr>
          <a:xfrm>
            <a:off x="869246" y="5127548"/>
            <a:ext cx="3276547" cy="1186080"/>
          </a:xfrm>
          <a:prstGeom prst="wedgeRectCallout">
            <a:avLst>
              <a:gd name="adj1" fmla="val 38896"/>
              <a:gd name="adj2" fmla="val -1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1. Folge: Es werden Geometrien abgebildet, aber die Semantik nur „angefügt“</a:t>
            </a:r>
          </a:p>
        </p:txBody>
      </p:sp>
      <p:sp>
        <p:nvSpPr>
          <p:cNvPr id="10" name="Rechteckige Legende 9">
            <a:extLst>
              <a:ext uri="{FF2B5EF4-FFF2-40B4-BE49-F238E27FC236}">
                <a16:creationId xmlns:a16="http://schemas.microsoft.com/office/drawing/2014/main" id="{04A8930C-BBF4-0B40-B878-A010470436FE}"/>
              </a:ext>
            </a:extLst>
          </p:cNvPr>
          <p:cNvSpPr/>
          <p:nvPr/>
        </p:nvSpPr>
        <p:spPr>
          <a:xfrm>
            <a:off x="4304794" y="5757138"/>
            <a:ext cx="3276547" cy="1186080"/>
          </a:xfrm>
          <a:prstGeom prst="wedgeRectCallout">
            <a:avLst>
              <a:gd name="adj1" fmla="val -32597"/>
              <a:gd name="adj2" fmla="val -13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2. Folge: Austausch und unterschiedliche Sichten nur schwer realisierbar</a:t>
            </a:r>
          </a:p>
        </p:txBody>
      </p:sp>
      <p:sp>
        <p:nvSpPr>
          <p:cNvPr id="11" name="Rechteckige Legende 10">
            <a:extLst>
              <a:ext uri="{FF2B5EF4-FFF2-40B4-BE49-F238E27FC236}">
                <a16:creationId xmlns:a16="http://schemas.microsoft.com/office/drawing/2014/main" id="{E0FA7D52-BFFB-CC4F-A523-0693E8CE5095}"/>
              </a:ext>
            </a:extLst>
          </p:cNvPr>
          <p:cNvSpPr/>
          <p:nvPr/>
        </p:nvSpPr>
        <p:spPr>
          <a:xfrm>
            <a:off x="6824154" y="4472954"/>
            <a:ext cx="3276547" cy="1186080"/>
          </a:xfrm>
          <a:prstGeom prst="wedgeRectCallout">
            <a:avLst>
              <a:gd name="adj1" fmla="val -75131"/>
              <a:gd name="adj2" fmla="val -2875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3. Folge: BIM bzw. Digitalisierungsversprechen wird oft nicht eingelöst</a:t>
            </a:r>
          </a:p>
        </p:txBody>
      </p:sp>
    </p:spTree>
    <p:extLst>
      <p:ext uri="{BB962C8B-B14F-4D97-AF65-F5344CB8AC3E}">
        <p14:creationId xmlns:p14="http://schemas.microsoft.com/office/powerpoint/2010/main" val="260903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BC9971-0479-9244-970F-02384A2D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72" y="2691141"/>
            <a:ext cx="4340725" cy="24364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White Paper: Kritik an Software-Landschaft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341" y="1640651"/>
            <a:ext cx="2302117" cy="1590347"/>
          </a:xfrm>
          <a:prstGeom prst="rect">
            <a:avLst/>
          </a:prstGeom>
        </p:spPr>
      </p:pic>
      <p:sp>
        <p:nvSpPr>
          <p:cNvPr id="4" name="Rechteckige Legende 3">
            <a:extLst>
              <a:ext uri="{FF2B5EF4-FFF2-40B4-BE49-F238E27FC236}">
                <a16:creationId xmlns:a16="http://schemas.microsoft.com/office/drawing/2014/main" id="{507FD0FC-7C19-2A49-BE51-AB9F330780F4}"/>
              </a:ext>
            </a:extLst>
          </p:cNvPr>
          <p:cNvSpPr/>
          <p:nvPr/>
        </p:nvSpPr>
        <p:spPr>
          <a:xfrm>
            <a:off x="662071" y="1667019"/>
            <a:ext cx="3287505" cy="1817093"/>
          </a:xfrm>
          <a:prstGeom prst="wedgeRectCallout">
            <a:avLst>
              <a:gd name="adj1" fmla="val 48344"/>
              <a:gd name="adj2" fmla="val 795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Die gängigen Softwareprodukte für BIM der großen Hersteller arbeiten mit einer veralteten –Blaupausen-Metapher</a:t>
            </a:r>
          </a:p>
        </p:txBody>
      </p:sp>
      <p:sp>
        <p:nvSpPr>
          <p:cNvPr id="8" name="Rechteckige Legende 7">
            <a:extLst>
              <a:ext uri="{FF2B5EF4-FFF2-40B4-BE49-F238E27FC236}">
                <a16:creationId xmlns:a16="http://schemas.microsoft.com/office/drawing/2014/main" id="{E5D1561D-45E7-FC40-8292-55050188E899}"/>
              </a:ext>
            </a:extLst>
          </p:cNvPr>
          <p:cNvSpPr/>
          <p:nvPr/>
        </p:nvSpPr>
        <p:spPr>
          <a:xfrm>
            <a:off x="5518479" y="1667020"/>
            <a:ext cx="3287505" cy="2286490"/>
          </a:xfrm>
          <a:prstGeom prst="wedgeRectCallout">
            <a:avLst>
              <a:gd name="adj1" fmla="val -33002"/>
              <a:gd name="adj2" fmla="val 617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Sie haben kaum eine Motivation, dies zu verändern, da sie mit der Ist-Software viel Geld verdienen</a:t>
            </a:r>
          </a:p>
        </p:txBody>
      </p:sp>
      <p:sp>
        <p:nvSpPr>
          <p:cNvPr id="3" name="Rechteckige Legende 2">
            <a:extLst>
              <a:ext uri="{FF2B5EF4-FFF2-40B4-BE49-F238E27FC236}">
                <a16:creationId xmlns:a16="http://schemas.microsoft.com/office/drawing/2014/main" id="{9CF28CB4-1FFB-C745-A578-51137CC7E2E6}"/>
              </a:ext>
            </a:extLst>
          </p:cNvPr>
          <p:cNvSpPr/>
          <p:nvPr/>
        </p:nvSpPr>
        <p:spPr>
          <a:xfrm>
            <a:off x="869246" y="5127548"/>
            <a:ext cx="3276547" cy="1186080"/>
          </a:xfrm>
          <a:prstGeom prst="wedgeRectCallout">
            <a:avLst>
              <a:gd name="adj1" fmla="val 38896"/>
              <a:gd name="adj2" fmla="val -1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1. Folge: Es werden Geometrien abgebildet, aber die Semantik nur „angefügt“</a:t>
            </a:r>
          </a:p>
        </p:txBody>
      </p:sp>
      <p:sp>
        <p:nvSpPr>
          <p:cNvPr id="10" name="Rechteckige Legende 9">
            <a:extLst>
              <a:ext uri="{FF2B5EF4-FFF2-40B4-BE49-F238E27FC236}">
                <a16:creationId xmlns:a16="http://schemas.microsoft.com/office/drawing/2014/main" id="{04A8930C-BBF4-0B40-B878-A010470436FE}"/>
              </a:ext>
            </a:extLst>
          </p:cNvPr>
          <p:cNvSpPr/>
          <p:nvPr/>
        </p:nvSpPr>
        <p:spPr>
          <a:xfrm>
            <a:off x="4304794" y="5757138"/>
            <a:ext cx="3276547" cy="1186080"/>
          </a:xfrm>
          <a:prstGeom prst="wedgeRectCallout">
            <a:avLst>
              <a:gd name="adj1" fmla="val -32597"/>
              <a:gd name="adj2" fmla="val -13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2. Folge: Austausch und unterschiedliche Sichten nur schwer realisierbar</a:t>
            </a:r>
          </a:p>
        </p:txBody>
      </p:sp>
      <p:sp>
        <p:nvSpPr>
          <p:cNvPr id="11" name="Rechteckige Legende 10">
            <a:extLst>
              <a:ext uri="{FF2B5EF4-FFF2-40B4-BE49-F238E27FC236}">
                <a16:creationId xmlns:a16="http://schemas.microsoft.com/office/drawing/2014/main" id="{E0FA7D52-BFFB-CC4F-A523-0693E8CE5095}"/>
              </a:ext>
            </a:extLst>
          </p:cNvPr>
          <p:cNvSpPr/>
          <p:nvPr/>
        </p:nvSpPr>
        <p:spPr>
          <a:xfrm>
            <a:off x="6824154" y="4472954"/>
            <a:ext cx="3276547" cy="1186080"/>
          </a:xfrm>
          <a:prstGeom prst="wedgeRectCallout">
            <a:avLst>
              <a:gd name="adj1" fmla="val -75131"/>
              <a:gd name="adj2" fmla="val -2875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3. Folge: BIM bzw. Digitalisierungsversprechen wird oft nicht eingelöst</a:t>
            </a:r>
          </a:p>
        </p:txBody>
      </p:sp>
      <p:sp>
        <p:nvSpPr>
          <p:cNvPr id="12" name="Rechteckige Legende 11">
            <a:extLst>
              <a:ext uri="{FF2B5EF4-FFF2-40B4-BE49-F238E27FC236}">
                <a16:creationId xmlns:a16="http://schemas.microsoft.com/office/drawing/2014/main" id="{2E5D339C-4087-2245-B652-EE259D2F9B25}"/>
              </a:ext>
            </a:extLst>
          </p:cNvPr>
          <p:cNvSpPr/>
          <p:nvPr/>
        </p:nvSpPr>
        <p:spPr>
          <a:xfrm>
            <a:off x="1028247" y="6213503"/>
            <a:ext cx="3276547" cy="1186080"/>
          </a:xfrm>
          <a:prstGeom prst="wedgeRectCallout">
            <a:avLst>
              <a:gd name="adj1" fmla="val 46588"/>
              <a:gd name="adj2" fmla="val -17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Auf Systemebene: Neue Lösungen werden benötigt</a:t>
            </a:r>
          </a:p>
        </p:txBody>
      </p:sp>
      <p:sp>
        <p:nvSpPr>
          <p:cNvPr id="13" name="Rechteckige Legende 12">
            <a:extLst>
              <a:ext uri="{FF2B5EF4-FFF2-40B4-BE49-F238E27FC236}">
                <a16:creationId xmlns:a16="http://schemas.microsoft.com/office/drawing/2014/main" id="{AE4798E2-B3B7-324F-A2DE-80AA81AC7B97}"/>
              </a:ext>
            </a:extLst>
          </p:cNvPr>
          <p:cNvSpPr/>
          <p:nvPr/>
        </p:nvSpPr>
        <p:spPr>
          <a:xfrm>
            <a:off x="6662735" y="6178478"/>
            <a:ext cx="3276547" cy="1186080"/>
          </a:xfrm>
          <a:prstGeom prst="wedgeRectCallout">
            <a:avLst>
              <a:gd name="adj1" fmla="val -76941"/>
              <a:gd name="adj2" fmla="val -145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5" dirty="0">
                <a:solidFill>
                  <a:prstClr val="white"/>
                </a:solidFill>
                <a:latin typeface="Calibri"/>
              </a:rPr>
              <a:t>Chance für mittelständische Lösung und für neue Intermediäre</a:t>
            </a:r>
          </a:p>
        </p:txBody>
      </p:sp>
    </p:spTree>
    <p:extLst>
      <p:ext uri="{BB962C8B-B14F-4D97-AF65-F5344CB8AC3E}">
        <p14:creationId xmlns:p14="http://schemas.microsoft.com/office/powerpoint/2010/main" val="258870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887FB359-4837-4CB2-AEE1-77787F0319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93" y="774505"/>
          <a:ext cx="1393" cy="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think-cell Slide" r:id="rId5" imgW="581" imgH="586" progId="TCLayout.ActiveDocument.1">
                  <p:embed/>
                </p:oleObj>
              </mc:Choice>
              <mc:Fallback>
                <p:oleObj name="think-cell Slide" r:id="rId5" imgW="581" imgH="586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887FB359-4837-4CB2-AEE1-77787F031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774505"/>
                        <a:ext cx="1393" cy="1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EBBF20F-F437-45E5-898A-CF2E3C7D651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773112"/>
            <a:ext cx="139237" cy="13923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842" dirty="0">
              <a:solidFill>
                <a:schemeClr val="bg1"/>
              </a:solidFill>
              <a:latin typeface="Bower Semibold" panose="02000000000000000000" pitchFamily="2" charset="0"/>
              <a:ea typeface="+mj-ea"/>
              <a:cs typeface="+mj-cs"/>
              <a:sym typeface="Bower Semibold" panose="02000000000000000000" pitchFamily="2" charset="0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901670BA-456E-B842-8879-9866643A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2" y="1126214"/>
            <a:ext cx="9869117" cy="315750"/>
          </a:xfrm>
        </p:spPr>
        <p:txBody>
          <a:bodyPr/>
          <a:lstStyle/>
          <a:p>
            <a:r>
              <a:rPr lang="de-DE" dirty="0"/>
              <a:t>Anwendung der </a:t>
            </a:r>
            <a:r>
              <a:rPr lang="de-DE" dirty="0" err="1"/>
              <a:t>Blockchain</a:t>
            </a:r>
            <a:r>
              <a:rPr lang="de-DE" dirty="0"/>
              <a:t> Technologie in der Bauindustrie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DF92746-14A0-754B-A57F-965BB488A963}"/>
              </a:ext>
            </a:extLst>
          </p:cNvPr>
          <p:cNvSpPr txBox="1">
            <a:spLocks/>
          </p:cNvSpPr>
          <p:nvPr/>
        </p:nvSpPr>
        <p:spPr bwMode="auto">
          <a:xfrm>
            <a:off x="412142" y="1419249"/>
            <a:ext cx="9869117" cy="31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39629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754" b="0" kern="1200">
                <a:solidFill>
                  <a:srgbClr val="575757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842814" indent="-323793" algn="l" defTabSz="103962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299934" indent="-258718" algn="l" defTabSz="103962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818955" indent="-258718" algn="l" defTabSz="103962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339562" indent="-258718" algn="l" defTabSz="103962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861832" indent="-260166" algn="l" defTabSz="10406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2164" indent="-260166" algn="l" defTabSz="10406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2499" indent="-260166" algn="l" defTabSz="10406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2832" indent="-260166" algn="l" defTabSz="10406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Die Bauindustrie bietet eine Reihe von Anwundungsmöglichkeiten für die Blockchain Technologie</a:t>
            </a:r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EF83BA9-2593-9544-8CFF-32DA0CACD38B}"/>
              </a:ext>
            </a:extLst>
          </p:cNvPr>
          <p:cNvSpPr/>
          <p:nvPr/>
        </p:nvSpPr>
        <p:spPr bwMode="gray">
          <a:xfrm>
            <a:off x="412142" y="2040302"/>
            <a:ext cx="9634760" cy="6315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de-DE" sz="1403" b="1" dirty="0">
              <a:solidFill>
                <a:schemeClr val="bg1"/>
              </a:solidFill>
            </a:endParaRPr>
          </a:p>
        </p:txBody>
      </p:sp>
      <p:sp>
        <p:nvSpPr>
          <p:cNvPr id="25" name="Zahl">
            <a:extLst>
              <a:ext uri="{FF2B5EF4-FFF2-40B4-BE49-F238E27FC236}">
                <a16:creationId xmlns:a16="http://schemas.microsoft.com/office/drawing/2014/main" id="{CE6031CE-B0C3-3A49-8892-95C75D237680}"/>
              </a:ext>
            </a:extLst>
          </p:cNvPr>
          <p:cNvSpPr txBox="1">
            <a:spLocks/>
          </p:cNvSpPr>
          <p:nvPr/>
        </p:nvSpPr>
        <p:spPr>
          <a:xfrm>
            <a:off x="618453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BIMchain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26" name="Zahl">
            <a:extLst>
              <a:ext uri="{FF2B5EF4-FFF2-40B4-BE49-F238E27FC236}">
                <a16:creationId xmlns:a16="http://schemas.microsoft.com/office/drawing/2014/main" id="{86A3B428-CF74-E243-93B9-86B7CEA33416}"/>
              </a:ext>
            </a:extLst>
          </p:cNvPr>
          <p:cNvSpPr txBox="1">
            <a:spLocks/>
          </p:cNvSpPr>
          <p:nvPr/>
        </p:nvSpPr>
        <p:spPr>
          <a:xfrm>
            <a:off x="6441009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dirty="0">
                <a:solidFill>
                  <a:schemeClr val="bg1"/>
                </a:solidFill>
                <a:latin typeface="Bower Semibold"/>
              </a:rPr>
              <a:t>Supply Chain</a:t>
            </a:r>
          </a:p>
        </p:txBody>
      </p:sp>
      <p:sp>
        <p:nvSpPr>
          <p:cNvPr id="27" name="Zahl">
            <a:extLst>
              <a:ext uri="{FF2B5EF4-FFF2-40B4-BE49-F238E27FC236}">
                <a16:creationId xmlns:a16="http://schemas.microsoft.com/office/drawing/2014/main" id="{82CE0C24-6B65-8944-9A43-780C4A0C8741}"/>
              </a:ext>
            </a:extLst>
          </p:cNvPr>
          <p:cNvSpPr txBox="1">
            <a:spLocks/>
          </p:cNvSpPr>
          <p:nvPr/>
        </p:nvSpPr>
        <p:spPr>
          <a:xfrm>
            <a:off x="8381861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weitere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cxnSp>
        <p:nvCxnSpPr>
          <p:cNvPr id="28" name="Trennstrich">
            <a:extLst>
              <a:ext uri="{FF2B5EF4-FFF2-40B4-BE49-F238E27FC236}">
                <a16:creationId xmlns:a16="http://schemas.microsoft.com/office/drawing/2014/main" id="{008B9E0E-35DB-0842-B7F1-6A576F253F15}"/>
              </a:ext>
            </a:extLst>
          </p:cNvPr>
          <p:cNvCxnSpPr/>
          <p:nvPr/>
        </p:nvCxnSpPr>
        <p:spPr bwMode="gray">
          <a:xfrm flipV="1">
            <a:off x="4293846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Trennstrich">
            <a:extLst>
              <a:ext uri="{FF2B5EF4-FFF2-40B4-BE49-F238E27FC236}">
                <a16:creationId xmlns:a16="http://schemas.microsoft.com/office/drawing/2014/main" id="{97C352E0-900F-DC4F-814F-E61731095378}"/>
              </a:ext>
            </a:extLst>
          </p:cNvPr>
          <p:cNvCxnSpPr/>
          <p:nvPr/>
        </p:nvCxnSpPr>
        <p:spPr bwMode="gray">
          <a:xfrm flipV="1">
            <a:off x="6234698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Trennstrich">
            <a:extLst>
              <a:ext uri="{FF2B5EF4-FFF2-40B4-BE49-F238E27FC236}">
                <a16:creationId xmlns:a16="http://schemas.microsoft.com/office/drawing/2014/main" id="{73D00E5B-027C-1A45-93D8-4BDFE67DEDEC}"/>
              </a:ext>
            </a:extLst>
          </p:cNvPr>
          <p:cNvCxnSpPr/>
          <p:nvPr/>
        </p:nvCxnSpPr>
        <p:spPr bwMode="gray">
          <a:xfrm flipV="1">
            <a:off x="8175550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Trennstrich">
            <a:extLst>
              <a:ext uri="{FF2B5EF4-FFF2-40B4-BE49-F238E27FC236}">
                <a16:creationId xmlns:a16="http://schemas.microsoft.com/office/drawing/2014/main" id="{74737F0A-C75C-A64A-8903-41D5FB6B2F9B}"/>
              </a:ext>
            </a:extLst>
          </p:cNvPr>
          <p:cNvCxnSpPr/>
          <p:nvPr/>
        </p:nvCxnSpPr>
        <p:spPr bwMode="gray">
          <a:xfrm flipV="1">
            <a:off x="2352994" y="2154336"/>
            <a:ext cx="0" cy="378900"/>
          </a:xfrm>
          <a:prstGeom prst="line">
            <a:avLst/>
          </a:prstGeom>
          <a:noFill/>
          <a:ln w="190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Zahl">
            <a:extLst>
              <a:ext uri="{FF2B5EF4-FFF2-40B4-BE49-F238E27FC236}">
                <a16:creationId xmlns:a16="http://schemas.microsoft.com/office/drawing/2014/main" id="{EE5E92B6-3B42-5B4D-9003-E244604EFADB}"/>
              </a:ext>
            </a:extLst>
          </p:cNvPr>
          <p:cNvSpPr txBox="1">
            <a:spLocks/>
          </p:cNvSpPr>
          <p:nvPr/>
        </p:nvSpPr>
        <p:spPr>
          <a:xfrm>
            <a:off x="2559305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Verträge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  <p:sp>
        <p:nvSpPr>
          <p:cNvPr id="35" name="Zahl">
            <a:extLst>
              <a:ext uri="{FF2B5EF4-FFF2-40B4-BE49-F238E27FC236}">
                <a16:creationId xmlns:a16="http://schemas.microsoft.com/office/drawing/2014/main" id="{0C63F412-AFD9-E340-A046-7B660A0ED256}"/>
              </a:ext>
            </a:extLst>
          </p:cNvPr>
          <p:cNvSpPr txBox="1">
            <a:spLocks/>
          </p:cNvSpPr>
          <p:nvPr/>
        </p:nvSpPr>
        <p:spPr>
          <a:xfrm>
            <a:off x="4500157" y="2089204"/>
            <a:ext cx="1528230" cy="505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15000"/>
              <a:buFont typeface="Wingdings" panose="05000000000000000000" pitchFamily="2" charset="2"/>
              <a:buNone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3400" indent="-177800" algn="l" defTabSz="914400" rtl="0" eaLnBrk="1" latinLnBrk="0" hangingPunct="1">
              <a:spcBef>
                <a:spcPts val="600"/>
              </a:spcBef>
              <a:buClr>
                <a:srgbClr val="6B6F73"/>
              </a:buClr>
              <a:buSzPct val="100000"/>
              <a:buFont typeface="Wingdings" panose="05000000000000000000" pitchFamily="2" charset="2"/>
              <a:buChar char=""/>
              <a:defRPr lang="de-DE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de-DE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Smarte</a:t>
            </a:r>
            <a:r>
              <a:rPr lang="en-US" sz="1800" dirty="0">
                <a:solidFill>
                  <a:schemeClr val="bg1"/>
                </a:solidFill>
                <a:latin typeface="Bower Semi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Bower Semibold"/>
              </a:rPr>
              <a:t>Bauelemente</a:t>
            </a:r>
            <a:endParaRPr lang="en-US" sz="1800" dirty="0">
              <a:solidFill>
                <a:schemeClr val="bg1"/>
              </a:solidFill>
              <a:latin typeface="Bow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18117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yBci5lSRGDfJMu_Z4bD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yBci5lSRGDfJMu_Z4bD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yBci5lSRGDfJMu_Z4bD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7fU7qvTCuyezvC9crF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yBci5lSRGDfJMu_Z4bD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yBci5lSRGDfJMu_Z4bD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yBci5lSRGDfJMu_Z4bD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1792</Words>
  <Application>Microsoft Macintosh PowerPoint</Application>
  <PresentationFormat>Benutzerdefiniert</PresentationFormat>
  <Paragraphs>231</Paragraphs>
  <Slides>24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Bower Semibold</vt:lpstr>
      <vt:lpstr>Calibri</vt:lpstr>
      <vt:lpstr>Systemschrift</vt:lpstr>
      <vt:lpstr>Theinhardt</vt:lpstr>
      <vt:lpstr>Wingdings</vt:lpstr>
      <vt:lpstr>Wingdings 2</vt:lpstr>
      <vt:lpstr>1_Larissa-Design</vt:lpstr>
      <vt:lpstr>think-cell Slide</vt:lpstr>
      <vt:lpstr>Blockchain zur Digitalisierung des Planens und Bauens?</vt:lpstr>
      <vt:lpstr>Wo ist die Blockchain einzuordnen? Technologielayer und Experten</vt:lpstr>
      <vt:lpstr>Was ist die Blockchain?</vt:lpstr>
      <vt:lpstr>Erfolg der Blockchain?</vt:lpstr>
      <vt:lpstr>Anwendungsgebiete</vt:lpstr>
      <vt:lpstr>White Paper: Kritik an Software-Landschaft</vt:lpstr>
      <vt:lpstr>White Paper: Kritik an Software-Landschaft</vt:lpstr>
      <vt:lpstr>White Paper: Kritik an Software-Landschaft</vt:lpstr>
      <vt:lpstr>Anwendung der Blockchain Technologie in der Bauindustrie</vt:lpstr>
      <vt:lpstr>Anwendung der Blockchain Technologie in der Bauindustrie</vt:lpstr>
      <vt:lpstr>PowerPoint-Präsentation</vt:lpstr>
      <vt:lpstr>PowerPoint-Präsentation</vt:lpstr>
      <vt:lpstr>Anwendung der Blockchain Technologie in der Bauindustrie</vt:lpstr>
      <vt:lpstr>Blockimmo.ch – Investieren in Immobilien</vt:lpstr>
      <vt:lpstr>Merido.co – Real Estate Investment</vt:lpstr>
      <vt:lpstr>blocksquare.io – Real Estate Investment</vt:lpstr>
      <vt:lpstr>ubitquity.io – Real Estate Management</vt:lpstr>
      <vt:lpstr>Bitland.World - Land Registration in Ghana</vt:lpstr>
      <vt:lpstr>Anwendung der Blockchain Technologie in der Bauindustrie</vt:lpstr>
      <vt:lpstr>IntelliWafe - Sitesense </vt:lpstr>
      <vt:lpstr>Briq – Kommunikation auf der Baustelle</vt:lpstr>
      <vt:lpstr>Anwendung der Blockchain Technologie in der Bauindustrie</vt:lpstr>
      <vt:lpstr>Anwendung der Blockchain Technologie in der Bauindustrie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ivo hinkel</dc:creator>
  <cp:lastModifiedBy>Achim Oberg</cp:lastModifiedBy>
  <cp:revision>272</cp:revision>
  <dcterms:created xsi:type="dcterms:W3CDTF">2015-12-01T10:01:09Z</dcterms:created>
  <dcterms:modified xsi:type="dcterms:W3CDTF">2019-11-13T18:08:54Z</dcterms:modified>
</cp:coreProperties>
</file>